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7"/>
  </p:notesMasterIdLst>
  <p:handoutMasterIdLst>
    <p:handoutMasterId r:id="rId48"/>
  </p:handoutMasterIdLst>
  <p:sldIdLst>
    <p:sldId id="256" r:id="rId2"/>
    <p:sldId id="269" r:id="rId3"/>
    <p:sldId id="257" r:id="rId4"/>
    <p:sldId id="258" r:id="rId5"/>
    <p:sldId id="281" r:id="rId6"/>
    <p:sldId id="369" r:id="rId7"/>
    <p:sldId id="259" r:id="rId8"/>
    <p:sldId id="260" r:id="rId9"/>
    <p:sldId id="282" r:id="rId10"/>
    <p:sldId id="310" r:id="rId11"/>
    <p:sldId id="345" r:id="rId12"/>
    <p:sldId id="291" r:id="rId13"/>
    <p:sldId id="361" r:id="rId14"/>
    <p:sldId id="343" r:id="rId15"/>
    <p:sldId id="339" r:id="rId16"/>
    <p:sldId id="283" r:id="rId17"/>
    <p:sldId id="284" r:id="rId18"/>
    <p:sldId id="355" r:id="rId19"/>
    <p:sldId id="274" r:id="rId20"/>
    <p:sldId id="286" r:id="rId21"/>
    <p:sldId id="287" r:id="rId22"/>
    <p:sldId id="288" r:id="rId23"/>
    <p:sldId id="376" r:id="rId24"/>
    <p:sldId id="377" r:id="rId25"/>
    <p:sldId id="378" r:id="rId26"/>
    <p:sldId id="348" r:id="rId27"/>
    <p:sldId id="357" r:id="rId28"/>
    <p:sldId id="351" r:id="rId29"/>
    <p:sldId id="299" r:id="rId30"/>
    <p:sldId id="301" r:id="rId31"/>
    <p:sldId id="302" r:id="rId32"/>
    <p:sldId id="353" r:id="rId33"/>
    <p:sldId id="347" r:id="rId34"/>
    <p:sldId id="308" r:id="rId35"/>
    <p:sldId id="359" r:id="rId36"/>
    <p:sldId id="326" r:id="rId37"/>
    <p:sldId id="327" r:id="rId38"/>
    <p:sldId id="329" r:id="rId39"/>
    <p:sldId id="352" r:id="rId40"/>
    <p:sldId id="374" r:id="rId41"/>
    <p:sldId id="375" r:id="rId42"/>
    <p:sldId id="372" r:id="rId43"/>
    <p:sldId id="373" r:id="rId44"/>
    <p:sldId id="370" r:id="rId45"/>
    <p:sldId id="338" r:id="rId4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5C87"/>
    <a:srgbClr val="E78519"/>
    <a:srgbClr val="F9570F"/>
    <a:srgbClr val="59EC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65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BD5E4D-2694-4685-9EAC-35C4D73B2AEE}"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2DD31894-6BD7-45BE-B6FA-7DE5B7FB332B}">
      <dgm:prSet phldrT="[Text]"/>
      <dgm:spPr/>
      <dgm:t>
        <a:bodyPr/>
        <a:lstStyle/>
        <a:p>
          <a:r>
            <a:rPr lang="en-GB" dirty="0" smtClean="0"/>
            <a:t>Protein homeostasis</a:t>
          </a:r>
          <a:endParaRPr lang="en-GB" dirty="0"/>
        </a:p>
      </dgm:t>
    </dgm:pt>
    <dgm:pt modelId="{95DA034A-9F14-497E-B2F2-C2E1F84F353F}" type="parTrans" cxnId="{E8C5543A-E8C9-432E-84E9-F1132D4930BB}">
      <dgm:prSet/>
      <dgm:spPr/>
      <dgm:t>
        <a:bodyPr/>
        <a:lstStyle/>
        <a:p>
          <a:endParaRPr lang="en-GB"/>
        </a:p>
      </dgm:t>
    </dgm:pt>
    <dgm:pt modelId="{1FBD48D9-E8D4-4D48-9BF7-A3300E7E73C3}" type="sibTrans" cxnId="{E8C5543A-E8C9-432E-84E9-F1132D4930BB}">
      <dgm:prSet/>
      <dgm:spPr/>
      <dgm:t>
        <a:bodyPr/>
        <a:lstStyle/>
        <a:p>
          <a:endParaRPr lang="en-GB"/>
        </a:p>
      </dgm:t>
    </dgm:pt>
    <dgm:pt modelId="{1B197554-D28F-4F6B-9EC7-285549144383}">
      <dgm:prSet phldrT="[Text]"/>
      <dgm:spPr/>
      <dgm:t>
        <a:bodyPr/>
        <a:lstStyle/>
        <a:p>
          <a:r>
            <a:rPr lang="en-GB" dirty="0" smtClean="0"/>
            <a:t>DNA damage</a:t>
          </a:r>
          <a:endParaRPr lang="en-GB" dirty="0"/>
        </a:p>
      </dgm:t>
    </dgm:pt>
    <dgm:pt modelId="{C1E57D92-2678-4080-9F66-CC3D6F4D6C0E}" type="parTrans" cxnId="{ACB611B8-76C6-49C0-AE00-F49545B64338}">
      <dgm:prSet/>
      <dgm:spPr/>
      <dgm:t>
        <a:bodyPr/>
        <a:lstStyle/>
        <a:p>
          <a:endParaRPr lang="en-GB"/>
        </a:p>
      </dgm:t>
    </dgm:pt>
    <dgm:pt modelId="{EF7F4B5C-CF94-4510-95C9-93FF0A633E74}" type="sibTrans" cxnId="{ACB611B8-76C6-49C0-AE00-F49545B64338}">
      <dgm:prSet/>
      <dgm:spPr/>
      <dgm:t>
        <a:bodyPr/>
        <a:lstStyle/>
        <a:p>
          <a:endParaRPr lang="en-GB"/>
        </a:p>
      </dgm:t>
    </dgm:pt>
    <dgm:pt modelId="{4A3A070F-29CB-4974-B64E-CEF9925C9222}">
      <dgm:prSet phldrT="[Text]"/>
      <dgm:spPr/>
      <dgm:t>
        <a:bodyPr/>
        <a:lstStyle/>
        <a:p>
          <a:r>
            <a:rPr lang="en-GB" dirty="0" smtClean="0"/>
            <a:t>Protein aggregation</a:t>
          </a:r>
          <a:endParaRPr lang="en-GB" dirty="0"/>
        </a:p>
      </dgm:t>
    </dgm:pt>
    <dgm:pt modelId="{D146FA46-3370-4494-BDD8-8A9F0A7F7C82}" type="sibTrans" cxnId="{DE83210A-2739-4303-94BE-DA1EC006268C}">
      <dgm:prSet/>
      <dgm:spPr/>
      <dgm:t>
        <a:bodyPr/>
        <a:lstStyle/>
        <a:p>
          <a:endParaRPr lang="en-GB"/>
        </a:p>
      </dgm:t>
    </dgm:pt>
    <dgm:pt modelId="{FD002CF2-9554-4654-94A4-E6C42C723D29}" type="parTrans" cxnId="{DE83210A-2739-4303-94BE-DA1EC006268C}">
      <dgm:prSet/>
      <dgm:spPr/>
      <dgm:t>
        <a:bodyPr/>
        <a:lstStyle/>
        <a:p>
          <a:endParaRPr lang="en-GB"/>
        </a:p>
      </dgm:t>
    </dgm:pt>
    <dgm:pt modelId="{F155B1BB-3638-4DE7-AF14-5B17A3657C40}" type="pres">
      <dgm:prSet presAssocID="{40BD5E4D-2694-4685-9EAC-35C4D73B2AEE}" presName="cycle" presStyleCnt="0">
        <dgm:presLayoutVars>
          <dgm:chMax val="1"/>
          <dgm:dir/>
          <dgm:animLvl val="ctr"/>
          <dgm:resizeHandles val="exact"/>
        </dgm:presLayoutVars>
      </dgm:prSet>
      <dgm:spPr/>
      <dgm:t>
        <a:bodyPr/>
        <a:lstStyle/>
        <a:p>
          <a:endParaRPr lang="en-GB"/>
        </a:p>
      </dgm:t>
    </dgm:pt>
    <dgm:pt modelId="{3E4E1DA4-E374-401E-A930-C46DF09452E0}" type="pres">
      <dgm:prSet presAssocID="{4A3A070F-29CB-4974-B64E-CEF9925C9222}" presName="centerShape" presStyleLbl="node0" presStyleIdx="0" presStyleCnt="1" custScaleX="105611" custScaleY="105611"/>
      <dgm:spPr/>
      <dgm:t>
        <a:bodyPr/>
        <a:lstStyle/>
        <a:p>
          <a:endParaRPr lang="en-GB"/>
        </a:p>
      </dgm:t>
    </dgm:pt>
    <dgm:pt modelId="{CA76CBEC-8DB8-4183-A5D1-432BCD54661D}" type="pres">
      <dgm:prSet presAssocID="{95DA034A-9F14-497E-B2F2-C2E1F84F353F}" presName="parTrans" presStyleLbl="bgSibTrans2D1" presStyleIdx="0" presStyleCnt="2"/>
      <dgm:spPr/>
      <dgm:t>
        <a:bodyPr/>
        <a:lstStyle/>
        <a:p>
          <a:endParaRPr lang="en-GB"/>
        </a:p>
      </dgm:t>
    </dgm:pt>
    <dgm:pt modelId="{45C6F27A-E0FE-4CFD-9EF5-A912C2EFECEF}" type="pres">
      <dgm:prSet presAssocID="{2DD31894-6BD7-45BE-B6FA-7DE5B7FB332B}" presName="node" presStyleLbl="node1" presStyleIdx="0" presStyleCnt="2">
        <dgm:presLayoutVars>
          <dgm:bulletEnabled val="1"/>
        </dgm:presLayoutVars>
      </dgm:prSet>
      <dgm:spPr/>
      <dgm:t>
        <a:bodyPr/>
        <a:lstStyle/>
        <a:p>
          <a:endParaRPr lang="en-GB"/>
        </a:p>
      </dgm:t>
    </dgm:pt>
    <dgm:pt modelId="{6733341D-E0C7-43B3-BA59-911F80726FA5}" type="pres">
      <dgm:prSet presAssocID="{C1E57D92-2678-4080-9F66-CC3D6F4D6C0E}" presName="parTrans" presStyleLbl="bgSibTrans2D1" presStyleIdx="1" presStyleCnt="2"/>
      <dgm:spPr/>
      <dgm:t>
        <a:bodyPr/>
        <a:lstStyle/>
        <a:p>
          <a:endParaRPr lang="en-GB"/>
        </a:p>
      </dgm:t>
    </dgm:pt>
    <dgm:pt modelId="{58A2F2F2-600B-4262-B19C-CB9F486B42C3}" type="pres">
      <dgm:prSet presAssocID="{1B197554-D28F-4F6B-9EC7-285549144383}" presName="node" presStyleLbl="node1" presStyleIdx="1" presStyleCnt="2">
        <dgm:presLayoutVars>
          <dgm:bulletEnabled val="1"/>
        </dgm:presLayoutVars>
      </dgm:prSet>
      <dgm:spPr/>
      <dgm:t>
        <a:bodyPr/>
        <a:lstStyle/>
        <a:p>
          <a:endParaRPr lang="en-GB"/>
        </a:p>
      </dgm:t>
    </dgm:pt>
  </dgm:ptLst>
  <dgm:cxnLst>
    <dgm:cxn modelId="{0BB000CC-B230-4B4E-89E3-51AA98A3D34C}" type="presOf" srcId="{4A3A070F-29CB-4974-B64E-CEF9925C9222}" destId="{3E4E1DA4-E374-401E-A930-C46DF09452E0}" srcOrd="0" destOrd="0" presId="urn:microsoft.com/office/officeart/2005/8/layout/radial4"/>
    <dgm:cxn modelId="{E8C5543A-E8C9-432E-84E9-F1132D4930BB}" srcId="{4A3A070F-29CB-4974-B64E-CEF9925C9222}" destId="{2DD31894-6BD7-45BE-B6FA-7DE5B7FB332B}" srcOrd="0" destOrd="0" parTransId="{95DA034A-9F14-497E-B2F2-C2E1F84F353F}" sibTransId="{1FBD48D9-E8D4-4D48-9BF7-A3300E7E73C3}"/>
    <dgm:cxn modelId="{096ADC4E-5D3E-4ABA-8256-053E50089B8A}" type="presOf" srcId="{40BD5E4D-2694-4685-9EAC-35C4D73B2AEE}" destId="{F155B1BB-3638-4DE7-AF14-5B17A3657C40}" srcOrd="0" destOrd="0" presId="urn:microsoft.com/office/officeart/2005/8/layout/radial4"/>
    <dgm:cxn modelId="{A3554205-3D23-48C0-AE7D-E884CDC2A6C2}" type="presOf" srcId="{2DD31894-6BD7-45BE-B6FA-7DE5B7FB332B}" destId="{45C6F27A-E0FE-4CFD-9EF5-A912C2EFECEF}" srcOrd="0" destOrd="0" presId="urn:microsoft.com/office/officeart/2005/8/layout/radial4"/>
    <dgm:cxn modelId="{3BA41520-DF39-4AC8-93AF-17AE5BB4C3CB}" type="presOf" srcId="{C1E57D92-2678-4080-9F66-CC3D6F4D6C0E}" destId="{6733341D-E0C7-43B3-BA59-911F80726FA5}" srcOrd="0" destOrd="0" presId="urn:microsoft.com/office/officeart/2005/8/layout/radial4"/>
    <dgm:cxn modelId="{201F2BB4-9514-4826-8310-8F4ABC09F3AC}" type="presOf" srcId="{1B197554-D28F-4F6B-9EC7-285549144383}" destId="{58A2F2F2-600B-4262-B19C-CB9F486B42C3}" srcOrd="0" destOrd="0" presId="urn:microsoft.com/office/officeart/2005/8/layout/radial4"/>
    <dgm:cxn modelId="{DE83210A-2739-4303-94BE-DA1EC006268C}" srcId="{40BD5E4D-2694-4685-9EAC-35C4D73B2AEE}" destId="{4A3A070F-29CB-4974-B64E-CEF9925C9222}" srcOrd="0" destOrd="0" parTransId="{FD002CF2-9554-4654-94A4-E6C42C723D29}" sibTransId="{D146FA46-3370-4494-BDD8-8A9F0A7F7C82}"/>
    <dgm:cxn modelId="{91D9CDB0-7087-42B7-8EE5-1402714D6569}" type="presOf" srcId="{95DA034A-9F14-497E-B2F2-C2E1F84F353F}" destId="{CA76CBEC-8DB8-4183-A5D1-432BCD54661D}" srcOrd="0" destOrd="0" presId="urn:microsoft.com/office/officeart/2005/8/layout/radial4"/>
    <dgm:cxn modelId="{ACB611B8-76C6-49C0-AE00-F49545B64338}" srcId="{4A3A070F-29CB-4974-B64E-CEF9925C9222}" destId="{1B197554-D28F-4F6B-9EC7-285549144383}" srcOrd="1" destOrd="0" parTransId="{C1E57D92-2678-4080-9F66-CC3D6F4D6C0E}" sibTransId="{EF7F4B5C-CF94-4510-95C9-93FF0A633E74}"/>
    <dgm:cxn modelId="{9AD0D8A2-F356-43C8-BCD8-6C0BD141A695}" type="presParOf" srcId="{F155B1BB-3638-4DE7-AF14-5B17A3657C40}" destId="{3E4E1DA4-E374-401E-A930-C46DF09452E0}" srcOrd="0" destOrd="0" presId="urn:microsoft.com/office/officeart/2005/8/layout/radial4"/>
    <dgm:cxn modelId="{07C8C9DC-C69A-4609-8C38-849E14C862E6}" type="presParOf" srcId="{F155B1BB-3638-4DE7-AF14-5B17A3657C40}" destId="{CA76CBEC-8DB8-4183-A5D1-432BCD54661D}" srcOrd="1" destOrd="0" presId="urn:microsoft.com/office/officeart/2005/8/layout/radial4"/>
    <dgm:cxn modelId="{6F42C043-58B0-4E25-8193-08872666DB72}" type="presParOf" srcId="{F155B1BB-3638-4DE7-AF14-5B17A3657C40}" destId="{45C6F27A-E0FE-4CFD-9EF5-A912C2EFECEF}" srcOrd="2" destOrd="0" presId="urn:microsoft.com/office/officeart/2005/8/layout/radial4"/>
    <dgm:cxn modelId="{D0E75674-4402-4E1D-B559-421CC34260C8}" type="presParOf" srcId="{F155B1BB-3638-4DE7-AF14-5B17A3657C40}" destId="{6733341D-E0C7-43B3-BA59-911F80726FA5}" srcOrd="3" destOrd="0" presId="urn:microsoft.com/office/officeart/2005/8/layout/radial4"/>
    <dgm:cxn modelId="{A68E1CB1-3FC4-4055-B5CB-B96F6F875370}" type="presParOf" srcId="{F155B1BB-3638-4DE7-AF14-5B17A3657C40}" destId="{58A2F2F2-600B-4262-B19C-CB9F486B42C3}"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4E1DA4-E374-401E-A930-C46DF09452E0}">
      <dsp:nvSpPr>
        <dsp:cNvPr id="0" name=""/>
        <dsp:cNvSpPr/>
      </dsp:nvSpPr>
      <dsp:spPr>
        <a:xfrm>
          <a:off x="2519994" y="2007911"/>
          <a:ext cx="2520010" cy="25200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kern="1200" dirty="0" smtClean="0"/>
            <a:t>Protein aggregation</a:t>
          </a:r>
          <a:endParaRPr lang="en-GB" sz="2800" kern="1200" dirty="0"/>
        </a:p>
      </dsp:txBody>
      <dsp:txXfrm>
        <a:off x="2889041" y="2376958"/>
        <a:ext cx="1781916" cy="1781916"/>
      </dsp:txXfrm>
    </dsp:sp>
    <dsp:sp modelId="{CA76CBEC-8DB8-4183-A5D1-432BCD54661D}">
      <dsp:nvSpPr>
        <dsp:cNvPr id="0" name=""/>
        <dsp:cNvSpPr/>
      </dsp:nvSpPr>
      <dsp:spPr>
        <a:xfrm rot="12900000">
          <a:off x="971384" y="1611007"/>
          <a:ext cx="1855812" cy="68004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C6F27A-E0FE-4CFD-9EF5-A912C2EFECEF}">
      <dsp:nvSpPr>
        <dsp:cNvPr id="0" name=""/>
        <dsp:cNvSpPr/>
      </dsp:nvSpPr>
      <dsp:spPr>
        <a:xfrm>
          <a:off x="5785" y="512077"/>
          <a:ext cx="2266818" cy="18134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GB" sz="3100" kern="1200" dirty="0" smtClean="0"/>
            <a:t>Protein homeostasis</a:t>
          </a:r>
          <a:endParaRPr lang="en-GB" sz="3100" kern="1200" dirty="0"/>
        </a:p>
      </dsp:txBody>
      <dsp:txXfrm>
        <a:off x="58899" y="565191"/>
        <a:ext cx="2160590" cy="1707227"/>
      </dsp:txXfrm>
    </dsp:sp>
    <dsp:sp modelId="{6733341D-E0C7-43B3-BA59-911F80726FA5}">
      <dsp:nvSpPr>
        <dsp:cNvPr id="0" name=""/>
        <dsp:cNvSpPr/>
      </dsp:nvSpPr>
      <dsp:spPr>
        <a:xfrm rot="19500000">
          <a:off x="4732802" y="1611007"/>
          <a:ext cx="1855812" cy="68004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A2F2F2-600B-4262-B19C-CB9F486B42C3}">
      <dsp:nvSpPr>
        <dsp:cNvPr id="0" name=""/>
        <dsp:cNvSpPr/>
      </dsp:nvSpPr>
      <dsp:spPr>
        <a:xfrm>
          <a:off x="5287396" y="512077"/>
          <a:ext cx="2266818" cy="18134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GB" sz="3100" kern="1200" dirty="0" smtClean="0"/>
            <a:t>DNA damage</a:t>
          </a:r>
          <a:endParaRPr lang="en-GB" sz="3100" kern="1200" dirty="0"/>
        </a:p>
      </dsp:txBody>
      <dsp:txXfrm>
        <a:off x="5340510" y="565191"/>
        <a:ext cx="2160590" cy="170722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B65B7B5-3660-4D95-9268-2A4F2165885C}" type="datetimeFigureOut">
              <a:rPr lang="en-GB" smtClean="0"/>
              <a:t>06/11/2017</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EABC6C9-71B0-4330-A18A-7B8BA94DE48C}" type="slidenum">
              <a:rPr lang="en-GB" smtClean="0"/>
              <a:t>‹#›</a:t>
            </a:fld>
            <a:endParaRPr lang="en-GB"/>
          </a:p>
        </p:txBody>
      </p:sp>
    </p:spTree>
    <p:extLst>
      <p:ext uri="{BB962C8B-B14F-4D97-AF65-F5344CB8AC3E}">
        <p14:creationId xmlns:p14="http://schemas.microsoft.com/office/powerpoint/2010/main" val="523127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4EA8DF0-5613-4C62-A5A3-50F5A0239E61}" type="datetimeFigureOut">
              <a:rPr lang="en-GB" smtClean="0"/>
              <a:t>06/11/2017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7E086A1-9EF1-4010-98A5-9CE41A31B209}" type="slidenum">
              <a:rPr lang="en-GB" smtClean="0"/>
              <a:t>‹#›</a:t>
            </a:fld>
            <a:endParaRPr lang="en-GB"/>
          </a:p>
        </p:txBody>
      </p:sp>
    </p:spTree>
    <p:extLst>
      <p:ext uri="{BB962C8B-B14F-4D97-AF65-F5344CB8AC3E}">
        <p14:creationId xmlns:p14="http://schemas.microsoft.com/office/powerpoint/2010/main" val="3437868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3069E32-7EBA-4389-B3E0-33B2DC4B8B87}" type="slidenum">
              <a:rPr lang="en-GB" altLang="en-US" smtClean="0"/>
              <a:pPr eaLnBrk="1" hangingPunct="1"/>
              <a:t>2</a:t>
            </a:fld>
            <a:endParaRPr lang="en-GB" altLang="en-US" dirty="0" smtClean="0"/>
          </a:p>
        </p:txBody>
      </p:sp>
      <p:sp>
        <p:nvSpPr>
          <p:cNvPr id="43011" name="Rectangle 2"/>
          <p:cNvSpPr>
            <a:spLocks noChangeArrowheads="1"/>
          </p:cNvSpPr>
          <p:nvPr/>
        </p:nvSpPr>
        <p:spPr bwMode="auto">
          <a:xfrm>
            <a:off x="3851099" y="0"/>
            <a:ext cx="2946576"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43012" name="Rectangle 3"/>
          <p:cNvSpPr>
            <a:spLocks noChangeArrowheads="1"/>
          </p:cNvSpPr>
          <p:nvPr/>
        </p:nvSpPr>
        <p:spPr bwMode="auto">
          <a:xfrm>
            <a:off x="3851099" y="9429750"/>
            <a:ext cx="2946576"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017" tIns="45201" rIns="92017" bIns="45201" anchor="b"/>
          <a:lstStyle>
            <a:lvl1pPr defTabSz="930275" eaLnBrk="0" hangingPunct="0">
              <a:defRPr>
                <a:solidFill>
                  <a:schemeClr val="tx1"/>
                </a:solidFill>
                <a:latin typeface="Arial" charset="0"/>
                <a:cs typeface="Arial" charset="0"/>
              </a:defRPr>
            </a:lvl1pPr>
            <a:lvl2pPr marL="742950" indent="-285750" defTabSz="930275" eaLnBrk="0" hangingPunct="0">
              <a:defRPr>
                <a:solidFill>
                  <a:schemeClr val="tx1"/>
                </a:solidFill>
                <a:latin typeface="Arial" charset="0"/>
                <a:cs typeface="Arial" charset="0"/>
              </a:defRPr>
            </a:lvl2pPr>
            <a:lvl3pPr marL="1143000" indent="-228600" defTabSz="930275" eaLnBrk="0" hangingPunct="0">
              <a:defRPr>
                <a:solidFill>
                  <a:schemeClr val="tx1"/>
                </a:solidFill>
                <a:latin typeface="Arial" charset="0"/>
                <a:cs typeface="Arial" charset="0"/>
              </a:defRPr>
            </a:lvl3pPr>
            <a:lvl4pPr marL="1600200" indent="-228600" defTabSz="930275" eaLnBrk="0" hangingPunct="0">
              <a:defRPr>
                <a:solidFill>
                  <a:schemeClr val="tx1"/>
                </a:solidFill>
                <a:latin typeface="Arial" charset="0"/>
                <a:cs typeface="Arial" charset="0"/>
              </a:defRPr>
            </a:lvl4pPr>
            <a:lvl5pPr marL="2057400" indent="-228600" defTabSz="930275" eaLnBrk="0" hangingPunct="0">
              <a:defRPr>
                <a:solidFill>
                  <a:schemeClr val="tx1"/>
                </a:solidFill>
                <a:latin typeface="Arial" charset="0"/>
                <a:cs typeface="Arial" charset="0"/>
              </a:defRPr>
            </a:lvl5pPr>
            <a:lvl6pPr marL="2514600" indent="-228600" defTabSz="930275" eaLnBrk="0" fontAlgn="base" hangingPunct="0">
              <a:spcBef>
                <a:spcPct val="0"/>
              </a:spcBef>
              <a:spcAft>
                <a:spcPct val="0"/>
              </a:spcAft>
              <a:defRPr>
                <a:solidFill>
                  <a:schemeClr val="tx1"/>
                </a:solidFill>
                <a:latin typeface="Arial" charset="0"/>
                <a:cs typeface="Arial" charset="0"/>
              </a:defRPr>
            </a:lvl6pPr>
            <a:lvl7pPr marL="2971800" indent="-228600" defTabSz="930275" eaLnBrk="0" fontAlgn="base" hangingPunct="0">
              <a:spcBef>
                <a:spcPct val="0"/>
              </a:spcBef>
              <a:spcAft>
                <a:spcPct val="0"/>
              </a:spcAft>
              <a:defRPr>
                <a:solidFill>
                  <a:schemeClr val="tx1"/>
                </a:solidFill>
                <a:latin typeface="Arial" charset="0"/>
                <a:cs typeface="Arial" charset="0"/>
              </a:defRPr>
            </a:lvl7pPr>
            <a:lvl8pPr marL="3429000" indent="-228600" defTabSz="930275" eaLnBrk="0" fontAlgn="base" hangingPunct="0">
              <a:spcBef>
                <a:spcPct val="0"/>
              </a:spcBef>
              <a:spcAft>
                <a:spcPct val="0"/>
              </a:spcAft>
              <a:defRPr>
                <a:solidFill>
                  <a:schemeClr val="tx1"/>
                </a:solidFill>
                <a:latin typeface="Arial" charset="0"/>
                <a:cs typeface="Arial" charset="0"/>
              </a:defRPr>
            </a:lvl8pPr>
            <a:lvl9pPr marL="3886200" indent="-228600" defTabSz="930275" eaLnBrk="0" fontAlgn="base" hangingPunct="0">
              <a:spcBef>
                <a:spcPct val="0"/>
              </a:spcBef>
              <a:spcAft>
                <a:spcPct val="0"/>
              </a:spcAft>
              <a:defRPr>
                <a:solidFill>
                  <a:schemeClr val="tx1"/>
                </a:solidFill>
                <a:latin typeface="Arial" charset="0"/>
                <a:cs typeface="Arial" charset="0"/>
              </a:defRPr>
            </a:lvl9pPr>
          </a:lstStyle>
          <a:p>
            <a:pPr algn="r"/>
            <a:r>
              <a:rPr lang="en-US" altLang="en-US" sz="1200" dirty="0">
                <a:latin typeface="Times New Roman" pitchFamily="18" charset="0"/>
              </a:rPr>
              <a:t>4</a:t>
            </a:r>
          </a:p>
        </p:txBody>
      </p:sp>
      <p:sp>
        <p:nvSpPr>
          <p:cNvPr id="43013" name="Rectangle 4"/>
          <p:cNvSpPr>
            <a:spLocks noChangeArrowheads="1"/>
          </p:cNvSpPr>
          <p:nvPr/>
        </p:nvSpPr>
        <p:spPr bwMode="auto">
          <a:xfrm>
            <a:off x="1" y="9429750"/>
            <a:ext cx="2946576"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43014" name="Rectangle 5"/>
          <p:cNvSpPr>
            <a:spLocks noChangeArrowheads="1"/>
          </p:cNvSpPr>
          <p:nvPr/>
        </p:nvSpPr>
        <p:spPr bwMode="auto">
          <a:xfrm>
            <a:off x="1" y="0"/>
            <a:ext cx="2946576"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43015" name="Rectangle 6"/>
          <p:cNvSpPr>
            <a:spLocks noGrp="1" noRot="1" noChangeAspect="1" noChangeArrowheads="1" noTextEdit="1"/>
          </p:cNvSpPr>
          <p:nvPr>
            <p:ph type="sldImg"/>
          </p:nvPr>
        </p:nvSpPr>
        <p:spPr>
          <a:xfrm>
            <a:off x="923925" y="750888"/>
            <a:ext cx="4949825" cy="3713162"/>
          </a:xfrm>
          <a:ln w="12700" cap="flat"/>
        </p:spPr>
      </p:sp>
      <p:sp>
        <p:nvSpPr>
          <p:cNvPr id="43016" name="Rectangle 7"/>
          <p:cNvSpPr>
            <a:spLocks noGrp="1" noChangeArrowheads="1"/>
          </p:cNvSpPr>
          <p:nvPr>
            <p:ph type="body" idx="1"/>
          </p:nvPr>
        </p:nvSpPr>
        <p:spPr>
          <a:xfrm>
            <a:off x="904524" y="4713289"/>
            <a:ext cx="4988628"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17" tIns="45201" rIns="92017" bIns="45201"/>
          <a:lstStyle/>
          <a:p>
            <a:pPr marL="228600" indent="-228600" eaLnBrk="1" hangingPunct="1"/>
            <a:endParaRPr lang="en-US" altLang="en-US" dirty="0" smtClean="0"/>
          </a:p>
        </p:txBody>
      </p:sp>
    </p:spTree>
    <p:extLst>
      <p:ext uri="{BB962C8B-B14F-4D97-AF65-F5344CB8AC3E}">
        <p14:creationId xmlns:p14="http://schemas.microsoft.com/office/powerpoint/2010/main" val="3649208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18D6B36-0BF5-436E-A639-4A71D50614F5}" type="slidenum">
              <a:rPr lang="en-US" altLang="en-US"/>
              <a:pPr/>
              <a:t>6</a:t>
            </a:fld>
            <a:endParaRPr lang="en-US" altLang="en-US"/>
          </a:p>
        </p:txBody>
      </p:sp>
      <p:sp>
        <p:nvSpPr>
          <p:cNvPr id="8193" name="Rectangle 1"/>
          <p:cNvSpPr txBox="1">
            <a:spLocks noGrp="1" noRot="1" noChangeAspect="1" noChangeArrowheads="1"/>
          </p:cNvSpPr>
          <p:nvPr>
            <p:ph type="sldImg"/>
          </p:nvPr>
        </p:nvSpPr>
        <p:spPr bwMode="auto">
          <a:xfrm>
            <a:off x="1160463" y="708025"/>
            <a:ext cx="4668837" cy="3502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4" name="Text Box 2"/>
          <p:cNvSpPr txBox="1">
            <a:spLocks noGrp="1" noChangeArrowheads="1"/>
          </p:cNvSpPr>
          <p:nvPr>
            <p:ph type="body" idx="1"/>
          </p:nvPr>
        </p:nvSpPr>
        <p:spPr bwMode="auto">
          <a:xfrm>
            <a:off x="699467" y="4434931"/>
            <a:ext cx="5590024" cy="147830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6959" rIns="0" bIns="0"/>
          <a:lstStyle/>
          <a:p>
            <a:pPr marL="189280" indent="-187888">
              <a:lnSpc>
                <a:spcPct val="93000"/>
              </a:lnSpc>
              <a:spcBef>
                <a:spcPct val="0"/>
              </a:spcBef>
              <a:tabLst>
                <a:tab pos="634643" algn="l"/>
                <a:tab pos="1269286" algn="l"/>
                <a:tab pos="1903929" algn="l"/>
                <a:tab pos="2538573" algn="l"/>
                <a:tab pos="3173216" algn="l"/>
                <a:tab pos="3807859" algn="l"/>
                <a:tab pos="4442502" algn="l"/>
                <a:tab pos="5077145" algn="l"/>
              </a:tabLst>
            </a:pPr>
            <a:r>
              <a:rPr lang="en-US" altLang="en-US" sz="800">
                <a:latin typeface="Arial" charset="0"/>
                <a:ea typeface="Kochi Mincho" charset="0"/>
                <a:cs typeface="Kochi Mincho" charset="0"/>
              </a:rPr>
              <a:t>Illustration of different approaches to systems biology. In top-down systems biology, high-throughput experimental data are generated, and these are used to reconstruct pathways or co-regulated modules. These modules can then form the basis for more detailed studies, where the dynamics of the individual components are quantified, and this can lead to a mathematical model describing the system. In bottom-up systems biology, the pathway is reconstructed based on studies of the interaction of individual components. This reconstructed pathway forms the basis for setting up a kinetic model that can be used to simulate the dynamic operation of the pathway. Through comparison of model simulations with experimental data, it is possible to evaluate both the model structure and the kinetics of the individual process.</a:t>
            </a:r>
          </a:p>
          <a:p>
            <a:pPr marL="189280" indent="-187888">
              <a:lnSpc>
                <a:spcPct val="93000"/>
              </a:lnSpc>
              <a:spcBef>
                <a:spcPct val="0"/>
              </a:spcBef>
              <a:tabLst>
                <a:tab pos="634643" algn="l"/>
                <a:tab pos="1269286" algn="l"/>
                <a:tab pos="1903929" algn="l"/>
                <a:tab pos="2538573" algn="l"/>
                <a:tab pos="3173216" algn="l"/>
                <a:tab pos="3807859" algn="l"/>
                <a:tab pos="4442502" algn="l"/>
                <a:tab pos="5077145" algn="l"/>
              </a:tabLst>
            </a:pPr>
            <a:endParaRPr lang="en-US" altLang="en-US" sz="1800">
              <a:latin typeface="Arial" charset="0"/>
              <a:ea typeface="Kochi Mincho" charset="0"/>
              <a:cs typeface="Kochi Mincho" charset="0"/>
            </a:endParaRPr>
          </a:p>
          <a:p>
            <a:pPr marL="189280" indent="-187888">
              <a:lnSpc>
                <a:spcPct val="93000"/>
              </a:lnSpc>
              <a:spcBef>
                <a:spcPct val="0"/>
              </a:spcBef>
              <a:tabLst>
                <a:tab pos="634643" algn="l"/>
                <a:tab pos="1269286" algn="l"/>
                <a:tab pos="1903929" algn="l"/>
                <a:tab pos="2538573" algn="l"/>
                <a:tab pos="3173216" algn="l"/>
                <a:tab pos="3807859" algn="l"/>
                <a:tab pos="4442502" algn="l"/>
                <a:tab pos="5077145" algn="l"/>
              </a:tabLst>
            </a:pPr>
            <a:endParaRPr lang="en-US" altLang="en-US" sz="1800">
              <a:latin typeface="Arial" charset="0"/>
              <a:ea typeface="Kochi Mincho" charset="0"/>
              <a:cs typeface="Kochi Mincho" charset="0"/>
            </a:endParaRPr>
          </a:p>
          <a:p>
            <a:pPr marL="189280" indent="-187888">
              <a:lnSpc>
                <a:spcPct val="93000"/>
              </a:lnSpc>
              <a:spcBef>
                <a:spcPct val="0"/>
              </a:spcBef>
              <a:tabLst>
                <a:tab pos="634643" algn="l"/>
                <a:tab pos="1269286" algn="l"/>
                <a:tab pos="1903929" algn="l"/>
                <a:tab pos="2538573" algn="l"/>
                <a:tab pos="3173216" algn="l"/>
                <a:tab pos="3807859" algn="l"/>
                <a:tab pos="4442502" algn="l"/>
                <a:tab pos="5077145" algn="l"/>
              </a:tabLst>
            </a:pPr>
            <a:endParaRPr lang="en-US" altLang="en-US" sz="800">
              <a:latin typeface="Arial" charset="0"/>
              <a:ea typeface="Kochi Mincho" charset="0"/>
              <a:cs typeface="Kochi Mincho" charset="0"/>
            </a:endParaRPr>
          </a:p>
        </p:txBody>
      </p:sp>
    </p:spTree>
    <p:extLst>
      <p:ext uri="{BB962C8B-B14F-4D97-AF65-F5344CB8AC3E}">
        <p14:creationId xmlns:p14="http://schemas.microsoft.com/office/powerpoint/2010/main" val="3133856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E086A1-9EF1-4010-98A5-9CE41A31B209}" type="slidenum">
              <a:rPr lang="en-GB" smtClean="0"/>
              <a:t>18</a:t>
            </a:fld>
            <a:endParaRPr lang="en-GB"/>
          </a:p>
        </p:txBody>
      </p:sp>
    </p:spTree>
    <p:extLst>
      <p:ext uri="{BB962C8B-B14F-4D97-AF65-F5344CB8AC3E}">
        <p14:creationId xmlns:p14="http://schemas.microsoft.com/office/powerpoint/2010/main" val="2332972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E086A1-9EF1-4010-98A5-9CE41A31B209}" type="slidenum">
              <a:rPr lang="en-GB" smtClean="0"/>
              <a:t>22</a:t>
            </a:fld>
            <a:endParaRPr lang="en-GB"/>
          </a:p>
        </p:txBody>
      </p:sp>
    </p:spTree>
    <p:extLst>
      <p:ext uri="{BB962C8B-B14F-4D97-AF65-F5344CB8AC3E}">
        <p14:creationId xmlns:p14="http://schemas.microsoft.com/office/powerpoint/2010/main" val="1182998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Positive</a:t>
            </a:r>
            <a:r>
              <a:rPr lang="en-GB" baseline="0" dirty="0" smtClean="0"/>
              <a:t> </a:t>
            </a:r>
            <a:r>
              <a:rPr lang="en-GB" baseline="0" smtClean="0"/>
              <a:t>feedback – deterministic model</a:t>
            </a:r>
          </a:p>
          <a:p>
            <a:endParaRPr lang="en-GB"/>
          </a:p>
        </p:txBody>
      </p:sp>
      <p:sp>
        <p:nvSpPr>
          <p:cNvPr id="4" name="Slide Number Placeholder 3"/>
          <p:cNvSpPr>
            <a:spLocks noGrp="1"/>
          </p:cNvSpPr>
          <p:nvPr>
            <p:ph type="sldNum" sz="quarter" idx="10"/>
          </p:nvPr>
        </p:nvSpPr>
        <p:spPr/>
        <p:txBody>
          <a:bodyPr/>
          <a:lstStyle/>
          <a:p>
            <a:fld id="{541F2B7C-0610-45C2-AC53-FC89DD1AA1BE}" type="slidenum">
              <a:rPr lang="en-GB" smtClean="0"/>
              <a:t>38</a:t>
            </a:fld>
            <a:endParaRPr lang="en-GB"/>
          </a:p>
        </p:txBody>
      </p:sp>
    </p:spTree>
    <p:extLst>
      <p:ext uri="{BB962C8B-B14F-4D97-AF65-F5344CB8AC3E}">
        <p14:creationId xmlns:p14="http://schemas.microsoft.com/office/powerpoint/2010/main" val="940080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Positive feedback, A-D </a:t>
            </a:r>
            <a:r>
              <a:rPr lang="en-GB" dirty="0" err="1" smtClean="0"/>
              <a:t>stoc</a:t>
            </a:r>
            <a:r>
              <a:rPr lang="en-GB" baseline="0" dirty="0" smtClean="0"/>
              <a:t> model 24342 </a:t>
            </a:r>
            <a:r>
              <a:rPr lang="en-GB" baseline="0" dirty="0" err="1" smtClean="0"/>
              <a:t>ind</a:t>
            </a:r>
            <a:r>
              <a:rPr lang="en-GB" baseline="0" dirty="0" smtClean="0"/>
              <a:t> runs ; E </a:t>
            </a:r>
            <a:r>
              <a:rPr lang="en-GB" baseline="0" dirty="0" err="1" smtClean="0"/>
              <a:t>stoc</a:t>
            </a:r>
            <a:r>
              <a:rPr lang="en-GB" baseline="0" dirty="0" smtClean="0"/>
              <a:t> mode 50 runs  F) </a:t>
            </a:r>
            <a:r>
              <a:rPr lang="en-GB" baseline="0" dirty="0" err="1" smtClean="0"/>
              <a:t>Det</a:t>
            </a:r>
            <a:r>
              <a:rPr lang="en-GB" baseline="0" dirty="0" smtClean="0"/>
              <a:t> model</a:t>
            </a:r>
            <a:endParaRPr lang="en-GB" dirty="0"/>
          </a:p>
        </p:txBody>
      </p:sp>
      <p:sp>
        <p:nvSpPr>
          <p:cNvPr id="4" name="Slide Number Placeholder 3"/>
          <p:cNvSpPr>
            <a:spLocks noGrp="1"/>
          </p:cNvSpPr>
          <p:nvPr>
            <p:ph type="sldNum" sz="quarter" idx="10"/>
          </p:nvPr>
        </p:nvSpPr>
        <p:spPr/>
        <p:txBody>
          <a:bodyPr/>
          <a:lstStyle/>
          <a:p>
            <a:fld id="{541F2B7C-0610-45C2-AC53-FC89DD1AA1BE}" type="slidenum">
              <a:rPr lang="en-GB" smtClean="0"/>
              <a:t>39</a:t>
            </a:fld>
            <a:endParaRPr lang="en-GB"/>
          </a:p>
        </p:txBody>
      </p:sp>
    </p:spTree>
    <p:extLst>
      <p:ext uri="{BB962C8B-B14F-4D97-AF65-F5344CB8AC3E}">
        <p14:creationId xmlns:p14="http://schemas.microsoft.com/office/powerpoint/2010/main" val="395105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Diagram of combined</a:t>
            </a:r>
            <a:r>
              <a:rPr lang="en-GB" baseline="0" dirty="0" smtClean="0"/>
              <a:t> model (simplified) – made portrait figure</a:t>
            </a:r>
            <a:endParaRPr lang="en-GB" dirty="0"/>
          </a:p>
        </p:txBody>
      </p:sp>
      <p:sp>
        <p:nvSpPr>
          <p:cNvPr id="4" name="Slide Number Placeholder 3"/>
          <p:cNvSpPr>
            <a:spLocks noGrp="1"/>
          </p:cNvSpPr>
          <p:nvPr>
            <p:ph type="sldNum" sz="quarter" idx="10"/>
          </p:nvPr>
        </p:nvSpPr>
        <p:spPr/>
        <p:txBody>
          <a:bodyPr/>
          <a:lstStyle/>
          <a:p>
            <a:fld id="{541F2B7C-0610-45C2-AC53-FC89DD1AA1BE}" type="slidenum">
              <a:rPr lang="en-GB" smtClean="0"/>
              <a:t>40</a:t>
            </a:fld>
            <a:endParaRPr lang="en-GB"/>
          </a:p>
        </p:txBody>
      </p:sp>
    </p:spTree>
    <p:extLst>
      <p:ext uri="{BB962C8B-B14F-4D97-AF65-F5344CB8AC3E}">
        <p14:creationId xmlns:p14="http://schemas.microsoft.com/office/powerpoint/2010/main" val="3919363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4F6B40-60B8-46E4-9F2E-5BE69E6F9C12}" type="slidenum">
              <a:rPr lang="en-GB" smtClean="0"/>
              <a:t>43</a:t>
            </a:fld>
            <a:endParaRPr lang="en-GB"/>
          </a:p>
        </p:txBody>
      </p:sp>
    </p:spTree>
    <p:extLst>
      <p:ext uri="{BB962C8B-B14F-4D97-AF65-F5344CB8AC3E}">
        <p14:creationId xmlns:p14="http://schemas.microsoft.com/office/powerpoint/2010/main" val="573187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B7DBD9F-4439-4A84-8DF1-94C9B2692361}" type="datetimeFigureOut">
              <a:rPr lang="en-GB" smtClean="0"/>
              <a:t>06/11/2017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BD5A52-A1F8-44F0-A32D-A50A019337C1}" type="slidenum">
              <a:rPr lang="en-GB" smtClean="0"/>
              <a:t>‹#›</a:t>
            </a:fld>
            <a:endParaRPr lang="en-GB"/>
          </a:p>
        </p:txBody>
      </p:sp>
    </p:spTree>
    <p:extLst>
      <p:ext uri="{BB962C8B-B14F-4D97-AF65-F5344CB8AC3E}">
        <p14:creationId xmlns:p14="http://schemas.microsoft.com/office/powerpoint/2010/main" val="3790556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7DBD9F-4439-4A84-8DF1-94C9B2692361}" type="datetimeFigureOut">
              <a:rPr lang="en-GB" smtClean="0"/>
              <a:t>06/11/2017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BD5A52-A1F8-44F0-A32D-A50A019337C1}" type="slidenum">
              <a:rPr lang="en-GB" smtClean="0"/>
              <a:t>‹#›</a:t>
            </a:fld>
            <a:endParaRPr lang="en-GB"/>
          </a:p>
        </p:txBody>
      </p:sp>
    </p:spTree>
    <p:extLst>
      <p:ext uri="{BB962C8B-B14F-4D97-AF65-F5344CB8AC3E}">
        <p14:creationId xmlns:p14="http://schemas.microsoft.com/office/powerpoint/2010/main" val="1627557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7DBD9F-4439-4A84-8DF1-94C9B2692361}" type="datetimeFigureOut">
              <a:rPr lang="en-GB" smtClean="0"/>
              <a:t>06/11/2017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BD5A52-A1F8-44F0-A32D-A50A019337C1}" type="slidenum">
              <a:rPr lang="en-GB" smtClean="0"/>
              <a:t>‹#›</a:t>
            </a:fld>
            <a:endParaRPr lang="en-GB"/>
          </a:p>
        </p:txBody>
      </p:sp>
    </p:spTree>
    <p:extLst>
      <p:ext uri="{BB962C8B-B14F-4D97-AF65-F5344CB8AC3E}">
        <p14:creationId xmlns:p14="http://schemas.microsoft.com/office/powerpoint/2010/main" val="2521454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3051F3F-AF28-409D-8D85-430BA67E879D}" type="slidenum">
              <a:rPr lang="en-GB" altLang="en-US"/>
              <a:pPr/>
              <a:t>‹#›</a:t>
            </a:fld>
            <a:endParaRPr lang="en-GB" altLang="en-US"/>
          </a:p>
        </p:txBody>
      </p:sp>
    </p:spTree>
    <p:extLst>
      <p:ext uri="{BB962C8B-B14F-4D97-AF65-F5344CB8AC3E}">
        <p14:creationId xmlns:p14="http://schemas.microsoft.com/office/powerpoint/2010/main" val="3389957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marL="342900" indent="-342900">
              <a:buClr>
                <a:srgbClr val="C00000"/>
              </a:buClr>
              <a:buFont typeface="Wingdings" panose="05000000000000000000" pitchFamily="2" charset="2"/>
              <a:buChar char="v"/>
              <a:defRPr>
                <a:solidFill>
                  <a:schemeClr val="tx2"/>
                </a:solidFill>
              </a:defRPr>
            </a:lvl1pPr>
            <a:lvl2pPr marL="742950" indent="-285750">
              <a:buClr>
                <a:srgbClr val="C00000"/>
              </a:buClr>
              <a:buSzPct val="90000"/>
              <a:buFont typeface="Wingdings" panose="05000000000000000000" pitchFamily="2" charset="2"/>
              <a:buChar char="Ø"/>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0912438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7DBD9F-4439-4A84-8DF1-94C9B2692361}" type="datetimeFigureOut">
              <a:rPr lang="en-GB" smtClean="0"/>
              <a:t>06/11/2017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BD5A52-A1F8-44F0-A32D-A50A019337C1}" type="slidenum">
              <a:rPr lang="en-GB" smtClean="0"/>
              <a:t>‹#›</a:t>
            </a:fld>
            <a:endParaRPr lang="en-GB"/>
          </a:p>
        </p:txBody>
      </p:sp>
    </p:spTree>
    <p:extLst>
      <p:ext uri="{BB962C8B-B14F-4D97-AF65-F5344CB8AC3E}">
        <p14:creationId xmlns:p14="http://schemas.microsoft.com/office/powerpoint/2010/main" val="3145827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B7DBD9F-4439-4A84-8DF1-94C9B2692361}" type="datetimeFigureOut">
              <a:rPr lang="en-GB" smtClean="0"/>
              <a:t>06/11/2017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BD5A52-A1F8-44F0-A32D-A50A019337C1}" type="slidenum">
              <a:rPr lang="en-GB" smtClean="0"/>
              <a:t>‹#›</a:t>
            </a:fld>
            <a:endParaRPr lang="en-GB"/>
          </a:p>
        </p:txBody>
      </p:sp>
    </p:spTree>
    <p:extLst>
      <p:ext uri="{BB962C8B-B14F-4D97-AF65-F5344CB8AC3E}">
        <p14:creationId xmlns:p14="http://schemas.microsoft.com/office/powerpoint/2010/main" val="3876435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B7DBD9F-4439-4A84-8DF1-94C9B2692361}" type="datetimeFigureOut">
              <a:rPr lang="en-GB" smtClean="0"/>
              <a:t>06/11/2017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BD5A52-A1F8-44F0-A32D-A50A019337C1}" type="slidenum">
              <a:rPr lang="en-GB" smtClean="0"/>
              <a:t>‹#›</a:t>
            </a:fld>
            <a:endParaRPr lang="en-GB"/>
          </a:p>
        </p:txBody>
      </p:sp>
    </p:spTree>
    <p:extLst>
      <p:ext uri="{BB962C8B-B14F-4D97-AF65-F5344CB8AC3E}">
        <p14:creationId xmlns:p14="http://schemas.microsoft.com/office/powerpoint/2010/main" val="2813896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B7DBD9F-4439-4A84-8DF1-94C9B2692361}" type="datetimeFigureOut">
              <a:rPr lang="en-GB" smtClean="0"/>
              <a:t>06/11/2017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BD5A52-A1F8-44F0-A32D-A50A019337C1}" type="slidenum">
              <a:rPr lang="en-GB" smtClean="0"/>
              <a:t>‹#›</a:t>
            </a:fld>
            <a:endParaRPr lang="en-GB"/>
          </a:p>
        </p:txBody>
      </p:sp>
    </p:spTree>
    <p:extLst>
      <p:ext uri="{BB962C8B-B14F-4D97-AF65-F5344CB8AC3E}">
        <p14:creationId xmlns:p14="http://schemas.microsoft.com/office/powerpoint/2010/main" val="2285251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DBD9F-4439-4A84-8DF1-94C9B2692361}" type="datetimeFigureOut">
              <a:rPr lang="en-GB" smtClean="0"/>
              <a:t>06/11/2017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BD5A52-A1F8-44F0-A32D-A50A019337C1}" type="slidenum">
              <a:rPr lang="en-GB" smtClean="0"/>
              <a:t>‹#›</a:t>
            </a:fld>
            <a:endParaRPr lang="en-GB"/>
          </a:p>
        </p:txBody>
      </p:sp>
    </p:spTree>
    <p:extLst>
      <p:ext uri="{BB962C8B-B14F-4D97-AF65-F5344CB8AC3E}">
        <p14:creationId xmlns:p14="http://schemas.microsoft.com/office/powerpoint/2010/main" val="423901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7DBD9F-4439-4A84-8DF1-94C9B2692361}" type="datetimeFigureOut">
              <a:rPr lang="en-GB" smtClean="0"/>
              <a:t>06/11/2017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BD5A52-A1F8-44F0-A32D-A50A019337C1}" type="slidenum">
              <a:rPr lang="en-GB" smtClean="0"/>
              <a:t>‹#›</a:t>
            </a:fld>
            <a:endParaRPr lang="en-GB"/>
          </a:p>
        </p:txBody>
      </p:sp>
    </p:spTree>
    <p:extLst>
      <p:ext uri="{BB962C8B-B14F-4D97-AF65-F5344CB8AC3E}">
        <p14:creationId xmlns:p14="http://schemas.microsoft.com/office/powerpoint/2010/main" val="2351458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7DBD9F-4439-4A84-8DF1-94C9B2692361}" type="datetimeFigureOut">
              <a:rPr lang="en-GB" smtClean="0"/>
              <a:t>06/11/2017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BD5A52-A1F8-44F0-A32D-A50A019337C1}" type="slidenum">
              <a:rPr lang="en-GB" smtClean="0"/>
              <a:t>‹#›</a:t>
            </a:fld>
            <a:endParaRPr lang="en-GB"/>
          </a:p>
        </p:txBody>
      </p:sp>
    </p:spTree>
    <p:extLst>
      <p:ext uri="{BB962C8B-B14F-4D97-AF65-F5344CB8AC3E}">
        <p14:creationId xmlns:p14="http://schemas.microsoft.com/office/powerpoint/2010/main" val="4062257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DBD9F-4439-4A84-8DF1-94C9B2692361}" type="datetimeFigureOut">
              <a:rPr lang="en-GB" smtClean="0"/>
              <a:t>06/11/2017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BD5A52-A1F8-44F0-A32D-A50A019337C1}" type="slidenum">
              <a:rPr lang="en-GB" smtClean="0"/>
              <a:t>‹#›</a:t>
            </a:fld>
            <a:endParaRPr lang="en-GB"/>
          </a:p>
        </p:txBody>
      </p:sp>
    </p:spTree>
    <p:extLst>
      <p:ext uri="{BB962C8B-B14F-4D97-AF65-F5344CB8AC3E}">
        <p14:creationId xmlns:p14="http://schemas.microsoft.com/office/powerpoint/2010/main" val="91311315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www.staff.ncl.ac.uk/d.j.wilkinson/software/sbml-sh/"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hyperlink" Target="http://onlinelibrary.wiley.com/doi/10.1002/psp4.v4.2/issuetoc" TargetMode="External"/><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hyperlink" Target="http://onlinelibrary.wiley.com/doi/10.1002/psp4.3/full#psp43-fig-000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t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t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t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t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tiff"/><Relationship Id="rId7" Type="http://schemas.openxmlformats.org/officeDocument/2006/relationships/image" Target="../media/image42.tiff"/><Relationship Id="rId2" Type="http://schemas.openxmlformats.org/officeDocument/2006/relationships/image" Target="../media/image37.tiff"/><Relationship Id="rId1" Type="http://schemas.openxmlformats.org/officeDocument/2006/relationships/slideLayout" Target="../slideLayouts/slideLayout2.xml"/><Relationship Id="rId6" Type="http://schemas.openxmlformats.org/officeDocument/2006/relationships/image" Target="../media/image41.tiff"/><Relationship Id="rId5" Type="http://schemas.openxmlformats.org/officeDocument/2006/relationships/image" Target="../media/image40.tiff"/><Relationship Id="rId4" Type="http://schemas.openxmlformats.org/officeDocument/2006/relationships/image" Target="../media/image39.tiff"/></Relationships>
</file>

<file path=ppt/slides/_rels/slide32.xml.rels><?xml version="1.0" encoding="UTF-8" standalone="yes"?>
<Relationships xmlns="http://schemas.openxmlformats.org/package/2006/relationships"><Relationship Id="rId2" Type="http://schemas.openxmlformats.org/officeDocument/2006/relationships/image" Target="../media/image43.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3.xml"/><Relationship Id="rId5" Type="http://schemas.openxmlformats.org/officeDocument/2006/relationships/image" Target="../media/image47.jpg"/><Relationship Id="rId4" Type="http://schemas.openxmlformats.org/officeDocument/2006/relationships/image" Target="../media/image46.jpeg"/></Relationships>
</file>

<file path=ppt/slides/_rels/slide34.xml.rels><?xml version="1.0" encoding="UTF-8" standalone="yes"?>
<Relationships xmlns="http://schemas.openxmlformats.org/package/2006/relationships"><Relationship Id="rId3" Type="http://schemas.openxmlformats.org/officeDocument/2006/relationships/hyperlink" Target="http://www.cimauk.org/" TargetMode="External"/><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58.tiff"/><Relationship Id="rId3" Type="http://schemas.openxmlformats.org/officeDocument/2006/relationships/image" Target="../media/image54.tiff"/><Relationship Id="rId7" Type="http://schemas.openxmlformats.org/officeDocument/2006/relationships/image" Target="../media/image57.tif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6.tiff"/><Relationship Id="rId5" Type="http://schemas.openxmlformats.org/officeDocument/2006/relationships/image" Target="../media/image55.tiff"/><Relationship Id="rId4" Type="http://schemas.openxmlformats.org/officeDocument/2006/relationships/image" Target="../media/image17.tif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5.jpeg"/><Relationship Id="rId7" Type="http://schemas.openxmlformats.org/officeDocument/2006/relationships/image" Target="../media/image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47.jpg"/><Relationship Id="rId4" Type="http://schemas.openxmlformats.org/officeDocument/2006/relationships/image" Target="../media/image46.jpeg"/><Relationship Id="rId9"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http://www.elsevier.com/termsandcondition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bml.org/"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ebi.ac.uk/biomodels-mai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solidFill>
                  <a:schemeClr val="tx2"/>
                </a:solidFill>
              </a:rPr>
              <a:t>Using computer simulation models to investigate the molecular mechanisms of ageing</a:t>
            </a:r>
          </a:p>
        </p:txBody>
      </p:sp>
      <p:sp>
        <p:nvSpPr>
          <p:cNvPr id="3" name="Subtitle 2"/>
          <p:cNvSpPr>
            <a:spLocks noGrp="1"/>
          </p:cNvSpPr>
          <p:nvPr>
            <p:ph type="subTitle" idx="1"/>
          </p:nvPr>
        </p:nvSpPr>
        <p:spPr>
          <a:xfrm>
            <a:off x="1371600" y="4124672"/>
            <a:ext cx="6400800" cy="1752600"/>
          </a:xfrm>
        </p:spPr>
        <p:txBody>
          <a:bodyPr/>
          <a:lstStyle/>
          <a:p>
            <a:r>
              <a:rPr lang="en-GB" dirty="0" smtClean="0"/>
              <a:t>Carole Proctor</a:t>
            </a:r>
            <a:endParaRPr lang="en-GB" dirty="0"/>
          </a:p>
        </p:txBody>
      </p:sp>
      <p:graphicFrame>
        <p:nvGraphicFramePr>
          <p:cNvPr id="4" name="Object 7"/>
          <p:cNvGraphicFramePr>
            <a:graphicFrameLocks noChangeAspect="1"/>
          </p:cNvGraphicFramePr>
          <p:nvPr/>
        </p:nvGraphicFramePr>
        <p:xfrm>
          <a:off x="179512" y="188640"/>
          <a:ext cx="3070756" cy="1080120"/>
        </p:xfrm>
        <a:graphic>
          <a:graphicData uri="http://schemas.openxmlformats.org/presentationml/2006/ole">
            <mc:AlternateContent xmlns:mc="http://schemas.openxmlformats.org/markup-compatibility/2006">
              <mc:Choice xmlns:v="urn:schemas-microsoft-com:vml" Requires="v">
                <p:oleObj spid="_x0000_s1059" r:id="rId3" imgW="2980952" imgH="1047619" progId="">
                  <p:embed/>
                </p:oleObj>
              </mc:Choice>
              <mc:Fallback>
                <p:oleObj r:id="rId3" imgW="2980952" imgH="104761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88640"/>
                        <a:ext cx="3070756"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5" descr="ICMLogoColour.jpg"/>
          <p:cNvPicPr>
            <a:picLocks noChangeAspect="1"/>
          </p:cNvPicPr>
          <p:nvPr/>
        </p:nvPicPr>
        <p:blipFill>
          <a:blip r:embed="rId5" cstate="print"/>
          <a:stretch>
            <a:fillRect/>
          </a:stretch>
        </p:blipFill>
        <p:spPr>
          <a:xfrm>
            <a:off x="6732240" y="188640"/>
            <a:ext cx="2199779" cy="1080000"/>
          </a:xfrm>
          <a:prstGeom prst="rect">
            <a:avLst/>
          </a:prstGeom>
        </p:spPr>
      </p:pic>
    </p:spTree>
    <p:extLst>
      <p:ext uri="{BB962C8B-B14F-4D97-AF65-F5344CB8AC3E}">
        <p14:creationId xmlns:p14="http://schemas.microsoft.com/office/powerpoint/2010/main" val="3848148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3928" y="125760"/>
            <a:ext cx="5482952" cy="1143000"/>
          </a:xfrm>
        </p:spPr>
        <p:txBody>
          <a:bodyPr/>
          <a:lstStyle/>
          <a:p>
            <a:r>
              <a:rPr lang="en-GB" dirty="0" smtClean="0"/>
              <a:t>SBML-shorthand</a:t>
            </a:r>
            <a:endParaRPr lang="en-GB" dirty="0"/>
          </a:p>
        </p:txBody>
      </p:sp>
      <p:sp>
        <p:nvSpPr>
          <p:cNvPr id="5" name="Rectangle 4"/>
          <p:cNvSpPr/>
          <p:nvPr/>
        </p:nvSpPr>
        <p:spPr>
          <a:xfrm>
            <a:off x="179512" y="44624"/>
            <a:ext cx="4572000" cy="7232749"/>
          </a:xfrm>
          <a:prstGeom prst="rect">
            <a:avLst/>
          </a:prstGeom>
        </p:spPr>
        <p:txBody>
          <a:bodyPr>
            <a:spAutoFit/>
          </a:bodyPr>
          <a:lstStyle/>
          <a:p>
            <a:r>
              <a:rPr lang="en-GB" sz="1600" dirty="0"/>
              <a:t>@</a:t>
            </a:r>
            <a:r>
              <a:rPr lang="en-GB" sz="1600" dirty="0" smtClean="0"/>
              <a:t>model:2.1.0=</a:t>
            </a:r>
            <a:r>
              <a:rPr lang="en-GB" sz="1600" dirty="0" err="1" smtClean="0"/>
              <a:t>ProteinHomeostasis</a:t>
            </a:r>
            <a:endParaRPr lang="en-GB" sz="1600" dirty="0"/>
          </a:p>
          <a:p>
            <a:r>
              <a:rPr lang="en-GB" sz="1600" dirty="0"/>
              <a:t>@units</a:t>
            </a:r>
          </a:p>
          <a:p>
            <a:r>
              <a:rPr lang="en-GB" sz="1600" dirty="0"/>
              <a:t> substance=item</a:t>
            </a:r>
          </a:p>
          <a:p>
            <a:r>
              <a:rPr lang="en-GB" sz="1600" dirty="0"/>
              <a:t>@compartments</a:t>
            </a:r>
          </a:p>
          <a:p>
            <a:r>
              <a:rPr lang="en-GB" sz="1600" dirty="0"/>
              <a:t> cell=1.0</a:t>
            </a:r>
          </a:p>
          <a:p>
            <a:r>
              <a:rPr lang="en-GB" sz="1600" dirty="0"/>
              <a:t>@species</a:t>
            </a:r>
          </a:p>
          <a:p>
            <a:r>
              <a:rPr lang="en-GB" sz="1600" dirty="0"/>
              <a:t> </a:t>
            </a:r>
            <a:r>
              <a:rPr lang="en-GB" sz="1600" dirty="0" smtClean="0"/>
              <a:t>cell:Hsp90=0.0s</a:t>
            </a:r>
            <a:endParaRPr lang="en-GB" sz="1600" dirty="0"/>
          </a:p>
          <a:p>
            <a:r>
              <a:rPr lang="en-GB" sz="1600" dirty="0"/>
              <a:t> </a:t>
            </a:r>
            <a:r>
              <a:rPr lang="en-GB" sz="1600" dirty="0" smtClean="0"/>
              <a:t>cell:Hsf1_Hsp90=500.0s</a:t>
            </a:r>
            <a:endParaRPr lang="en-GB" sz="1600" dirty="0"/>
          </a:p>
          <a:p>
            <a:r>
              <a:rPr lang="en-GB" sz="1600" dirty="0"/>
              <a:t> </a:t>
            </a:r>
            <a:r>
              <a:rPr lang="en-GB" sz="1600" dirty="0" smtClean="0"/>
              <a:t>cell:Hsf1=0.0s</a:t>
            </a:r>
          </a:p>
          <a:p>
            <a:r>
              <a:rPr lang="en-GB" sz="1600" dirty="0" smtClean="0"/>
              <a:t> </a:t>
            </a:r>
            <a:r>
              <a:rPr lang="en-GB" sz="1600" dirty="0" err="1" smtClean="0"/>
              <a:t>cell:MisP</a:t>
            </a:r>
            <a:r>
              <a:rPr lang="en-GB" sz="1600" dirty="0" smtClean="0"/>
              <a:t>=0.0s</a:t>
            </a:r>
            <a:endParaRPr lang="en-GB" sz="1600" dirty="0"/>
          </a:p>
          <a:p>
            <a:r>
              <a:rPr lang="en-GB" sz="1600" dirty="0"/>
              <a:t> cell:Hsp90_MisP=0.0s </a:t>
            </a:r>
            <a:endParaRPr lang="en-GB" sz="1600" dirty="0" smtClean="0"/>
          </a:p>
          <a:p>
            <a:r>
              <a:rPr lang="en-GB" sz="1600" dirty="0" smtClean="0"/>
              <a:t> </a:t>
            </a:r>
            <a:r>
              <a:rPr lang="en-GB" sz="1600" dirty="0" err="1" smtClean="0"/>
              <a:t>cell:NatP</a:t>
            </a:r>
            <a:r>
              <a:rPr lang="en-GB" sz="1600" dirty="0" smtClean="0"/>
              <a:t>=6000.0s </a:t>
            </a:r>
          </a:p>
          <a:p>
            <a:r>
              <a:rPr lang="en-GB" sz="1600" dirty="0"/>
              <a:t> </a:t>
            </a:r>
            <a:r>
              <a:rPr lang="en-GB" sz="1600" dirty="0" err="1" smtClean="0"/>
              <a:t>cell:AggP</a:t>
            </a:r>
            <a:r>
              <a:rPr lang="en-GB" sz="1600" dirty="0" smtClean="0"/>
              <a:t>=0.0s </a:t>
            </a:r>
          </a:p>
          <a:p>
            <a:r>
              <a:rPr lang="en-GB" sz="1600" dirty="0" smtClean="0"/>
              <a:t>     ⁞</a:t>
            </a:r>
            <a:endParaRPr lang="en-GB" sz="1600" dirty="0"/>
          </a:p>
          <a:p>
            <a:r>
              <a:rPr lang="en-GB" sz="1600" dirty="0" smtClean="0"/>
              <a:t>@</a:t>
            </a:r>
            <a:r>
              <a:rPr lang="en-GB" sz="1600" dirty="0"/>
              <a:t>parameters</a:t>
            </a:r>
          </a:p>
          <a:p>
            <a:r>
              <a:rPr lang="en-GB" sz="1600" dirty="0"/>
              <a:t> </a:t>
            </a:r>
            <a:r>
              <a:rPr lang="en-GB" sz="1600" dirty="0" err="1" smtClean="0"/>
              <a:t>ksynprotein</a:t>
            </a:r>
            <a:r>
              <a:rPr lang="en-GB" sz="1600" dirty="0" smtClean="0"/>
              <a:t>=0.01</a:t>
            </a:r>
            <a:endParaRPr lang="en-GB" sz="1600" dirty="0"/>
          </a:p>
          <a:p>
            <a:r>
              <a:rPr lang="en-GB" sz="1600" dirty="0"/>
              <a:t> </a:t>
            </a:r>
            <a:r>
              <a:rPr lang="en-GB" sz="1600" dirty="0" err="1" smtClean="0"/>
              <a:t>kmisfold</a:t>
            </a:r>
            <a:r>
              <a:rPr lang="en-GB" sz="1600" dirty="0" smtClean="0"/>
              <a:t>=0.002</a:t>
            </a:r>
            <a:endParaRPr lang="en-GB" sz="1600" dirty="0"/>
          </a:p>
          <a:p>
            <a:r>
              <a:rPr lang="en-GB" sz="1600" dirty="0"/>
              <a:t> </a:t>
            </a:r>
            <a:r>
              <a:rPr lang="en-GB" sz="1600" dirty="0" smtClean="0"/>
              <a:t>kbinHsp90MisP=0.1</a:t>
            </a:r>
          </a:p>
          <a:p>
            <a:r>
              <a:rPr lang="en-GB" sz="1600" dirty="0" smtClean="0"/>
              <a:t>    ⁞</a:t>
            </a:r>
          </a:p>
          <a:p>
            <a:r>
              <a:rPr lang="en-GB" sz="1600" dirty="0"/>
              <a:t>@reactions</a:t>
            </a:r>
          </a:p>
          <a:p>
            <a:r>
              <a:rPr lang="en-GB" sz="1600" dirty="0" smtClean="0"/>
              <a:t>@r=</a:t>
            </a:r>
            <a:r>
              <a:rPr lang="en-GB" sz="1600" dirty="0" err="1" smtClean="0"/>
              <a:t>proteinSynthesis</a:t>
            </a:r>
            <a:endParaRPr lang="en-GB" sz="1600" dirty="0"/>
          </a:p>
          <a:p>
            <a:r>
              <a:rPr lang="en-GB" sz="1600" dirty="0"/>
              <a:t> Source -&gt; </a:t>
            </a:r>
            <a:r>
              <a:rPr lang="en-GB" sz="1600" dirty="0" err="1"/>
              <a:t>NatP</a:t>
            </a:r>
            <a:endParaRPr lang="en-GB" sz="1600" dirty="0"/>
          </a:p>
          <a:p>
            <a:r>
              <a:rPr lang="en-GB" sz="1600" dirty="0"/>
              <a:t> </a:t>
            </a:r>
            <a:r>
              <a:rPr lang="en-GB" sz="1600" dirty="0" err="1"/>
              <a:t>ksynprotein</a:t>
            </a:r>
            <a:r>
              <a:rPr lang="en-GB" sz="1600" dirty="0"/>
              <a:t> * Source</a:t>
            </a:r>
          </a:p>
          <a:p>
            <a:r>
              <a:rPr lang="en-GB" sz="1600" dirty="0" smtClean="0"/>
              <a:t>@</a:t>
            </a:r>
            <a:r>
              <a:rPr lang="en-GB" sz="1600" dirty="0"/>
              <a:t>r=Hsp90MisPBinding </a:t>
            </a:r>
          </a:p>
          <a:p>
            <a:r>
              <a:rPr lang="en-GB" sz="1600" dirty="0"/>
              <a:t> MisP+Hsp90 -&gt; Hsp90_MisP</a:t>
            </a:r>
          </a:p>
          <a:p>
            <a:r>
              <a:rPr lang="en-GB" sz="1600" dirty="0"/>
              <a:t> kbinHsp90MisP * </a:t>
            </a:r>
            <a:r>
              <a:rPr lang="en-GB" sz="1600" dirty="0" err="1"/>
              <a:t>MisP</a:t>
            </a:r>
            <a:r>
              <a:rPr lang="en-GB" sz="1600" dirty="0"/>
              <a:t> * Hsp90</a:t>
            </a:r>
          </a:p>
          <a:p>
            <a:r>
              <a:rPr lang="en-GB" sz="1600" dirty="0" smtClean="0"/>
              <a:t>     ⁞</a:t>
            </a:r>
          </a:p>
          <a:p>
            <a:endParaRPr lang="en-GB" sz="1600" dirty="0"/>
          </a:p>
          <a:p>
            <a:endParaRPr lang="en-GB" sz="1600" dirty="0"/>
          </a:p>
        </p:txBody>
      </p:sp>
      <p:sp>
        <p:nvSpPr>
          <p:cNvPr id="6" name="TextBox 5"/>
          <p:cNvSpPr txBox="1"/>
          <p:nvPr/>
        </p:nvSpPr>
        <p:spPr>
          <a:xfrm>
            <a:off x="5292080" y="2420888"/>
            <a:ext cx="3419872" cy="1384995"/>
          </a:xfrm>
          <a:prstGeom prst="rect">
            <a:avLst/>
          </a:prstGeom>
          <a:noFill/>
        </p:spPr>
        <p:txBody>
          <a:bodyPr wrap="square" rtlCol="0">
            <a:spAutoFit/>
          </a:bodyPr>
          <a:lstStyle/>
          <a:p>
            <a:r>
              <a:rPr lang="en-GB" sz="2800" dirty="0" smtClean="0"/>
              <a:t>Python tool converts shorthand code into full SBML</a:t>
            </a:r>
            <a:endParaRPr lang="en-GB" sz="2800" dirty="0"/>
          </a:p>
        </p:txBody>
      </p:sp>
      <p:sp>
        <p:nvSpPr>
          <p:cNvPr id="4" name="TextBox 3"/>
          <p:cNvSpPr txBox="1"/>
          <p:nvPr/>
        </p:nvSpPr>
        <p:spPr>
          <a:xfrm>
            <a:off x="6534203" y="5661248"/>
            <a:ext cx="2142253" cy="646331"/>
          </a:xfrm>
          <a:prstGeom prst="rect">
            <a:avLst/>
          </a:prstGeom>
          <a:noFill/>
        </p:spPr>
        <p:txBody>
          <a:bodyPr wrap="none" rtlCol="0">
            <a:spAutoFit/>
          </a:bodyPr>
          <a:lstStyle/>
          <a:p>
            <a:r>
              <a:rPr lang="en-GB" dirty="0" smtClean="0"/>
              <a:t>Darren Wilkinson</a:t>
            </a:r>
          </a:p>
          <a:p>
            <a:r>
              <a:rPr lang="en-GB" dirty="0" smtClean="0"/>
              <a:t>Newcastle University</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8008" y="4437112"/>
            <a:ext cx="1962424" cy="1238423"/>
          </a:xfrm>
          <a:prstGeom prst="rect">
            <a:avLst/>
          </a:prstGeom>
        </p:spPr>
      </p:pic>
      <p:sp>
        <p:nvSpPr>
          <p:cNvPr id="8" name="Rectangle 7"/>
          <p:cNvSpPr/>
          <p:nvPr/>
        </p:nvSpPr>
        <p:spPr>
          <a:xfrm>
            <a:off x="4320480" y="6433591"/>
            <a:ext cx="4572000" cy="523220"/>
          </a:xfrm>
          <a:prstGeom prst="rect">
            <a:avLst/>
          </a:prstGeom>
        </p:spPr>
        <p:txBody>
          <a:bodyPr>
            <a:spAutoFit/>
          </a:bodyPr>
          <a:lstStyle/>
          <a:p>
            <a:r>
              <a:rPr lang="en-GB" sz="1400" dirty="0">
                <a:hlinkClick r:id="rId3"/>
              </a:rPr>
              <a:t>https://www.staff.ncl.ac.uk/d.j.wilkinson/software/sbml-sh</a:t>
            </a:r>
            <a:r>
              <a:rPr lang="en-GB" sz="1400" dirty="0" smtClean="0">
                <a:hlinkClick r:id="rId3"/>
              </a:rPr>
              <a:t>/</a:t>
            </a:r>
            <a:endParaRPr lang="en-GB" sz="1400" dirty="0" smtClean="0"/>
          </a:p>
          <a:p>
            <a:endParaRPr lang="en-GB" sz="1400" dirty="0"/>
          </a:p>
        </p:txBody>
      </p:sp>
    </p:spTree>
    <p:extLst>
      <p:ext uri="{BB962C8B-B14F-4D97-AF65-F5344CB8AC3E}">
        <p14:creationId xmlns:p14="http://schemas.microsoft.com/office/powerpoint/2010/main" val="2509790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GB" dirty="0" smtClean="0"/>
              <a:t>Computer simulation models</a:t>
            </a:r>
            <a:endParaRPr lang="en-GB" dirty="0"/>
          </a:p>
        </p:txBody>
      </p:sp>
      <p:sp>
        <p:nvSpPr>
          <p:cNvPr id="3" name="Content Placeholder 2"/>
          <p:cNvSpPr>
            <a:spLocks noGrp="1"/>
          </p:cNvSpPr>
          <p:nvPr>
            <p:ph idx="1"/>
          </p:nvPr>
        </p:nvSpPr>
        <p:spPr>
          <a:xfrm>
            <a:off x="374848" y="1412776"/>
            <a:ext cx="8229600" cy="5328592"/>
          </a:xfrm>
        </p:spPr>
        <p:txBody>
          <a:bodyPr>
            <a:normAutofit fontScale="85000" lnSpcReduction="20000"/>
          </a:bodyPr>
          <a:lstStyle/>
          <a:p>
            <a:r>
              <a:rPr lang="en-GB" sz="2600" dirty="0" smtClean="0"/>
              <a:t>Deterministic</a:t>
            </a:r>
          </a:p>
          <a:p>
            <a:pPr lvl="1"/>
            <a:r>
              <a:rPr lang="en-GB" sz="2600" dirty="0" smtClean="0"/>
              <a:t>ODE models</a:t>
            </a:r>
          </a:p>
          <a:p>
            <a:pPr lvl="1"/>
            <a:r>
              <a:rPr lang="en-GB" sz="2600" dirty="0" smtClean="0"/>
              <a:t>ODEs created from SBML</a:t>
            </a:r>
          </a:p>
          <a:p>
            <a:pPr lvl="1"/>
            <a:r>
              <a:rPr lang="en-GB" sz="2600" dirty="0" smtClean="0"/>
              <a:t>Continuous</a:t>
            </a:r>
          </a:p>
          <a:p>
            <a:pPr lvl="1"/>
            <a:r>
              <a:rPr lang="en-GB" sz="2600" dirty="0" smtClean="0"/>
              <a:t>Assumes high copy number</a:t>
            </a:r>
          </a:p>
          <a:p>
            <a:pPr lvl="1"/>
            <a:r>
              <a:rPr lang="en-GB" sz="2600" dirty="0" smtClean="0"/>
              <a:t>Average behaviour</a:t>
            </a:r>
          </a:p>
          <a:p>
            <a:pPr marL="457200" lvl="1" indent="0">
              <a:buNone/>
            </a:pPr>
            <a:endParaRPr lang="en-GB" sz="2600" dirty="0"/>
          </a:p>
          <a:p>
            <a:pPr marL="457200" lvl="1" indent="0">
              <a:buNone/>
            </a:pPr>
            <a:endParaRPr lang="en-GB" sz="2600" dirty="0" smtClean="0"/>
          </a:p>
          <a:p>
            <a:r>
              <a:rPr lang="en-GB" sz="2600" dirty="0" smtClean="0"/>
              <a:t>Stochastic</a:t>
            </a:r>
          </a:p>
          <a:p>
            <a:pPr lvl="1"/>
            <a:r>
              <a:rPr lang="en-GB" sz="2600" dirty="0" smtClean="0"/>
              <a:t>Gillespie algorithm</a:t>
            </a:r>
          </a:p>
          <a:p>
            <a:pPr lvl="1"/>
            <a:r>
              <a:rPr lang="en-GB" sz="2600" dirty="0" smtClean="0"/>
              <a:t>Random effects</a:t>
            </a:r>
          </a:p>
          <a:p>
            <a:pPr lvl="1"/>
            <a:r>
              <a:rPr lang="en-GB" sz="2600" dirty="0" smtClean="0"/>
              <a:t>Discrete </a:t>
            </a:r>
          </a:p>
          <a:p>
            <a:pPr lvl="1"/>
            <a:r>
              <a:rPr lang="en-GB" sz="2600" dirty="0" smtClean="0"/>
              <a:t>Suitable for low copy number</a:t>
            </a:r>
          </a:p>
          <a:p>
            <a:pPr lvl="1"/>
            <a:r>
              <a:rPr lang="en-GB" sz="2600" dirty="0" smtClean="0"/>
              <a:t>Repeat simulations</a:t>
            </a:r>
          </a:p>
          <a:p>
            <a:pPr lvl="1"/>
            <a:r>
              <a:rPr lang="en-GB" sz="2600" dirty="0" smtClean="0"/>
              <a:t>Time consuming to simulate</a:t>
            </a:r>
          </a:p>
          <a:p>
            <a:pPr marL="457200" lvl="1" indent="0">
              <a:buNone/>
            </a:pPr>
            <a:endParaRPr lang="en-GB" dirty="0" smtClean="0"/>
          </a:p>
          <a:p>
            <a:pPr lvl="1"/>
            <a:endParaRPr lang="en-GB" dirty="0" smtClean="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472" y="4221368"/>
            <a:ext cx="2520000" cy="2520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1412736"/>
            <a:ext cx="2520000" cy="2520000"/>
          </a:xfrm>
          <a:prstGeom prst="rect">
            <a:avLst/>
          </a:prstGeom>
        </p:spPr>
      </p:pic>
    </p:spTree>
    <p:extLst>
      <p:ext uri="{BB962C8B-B14F-4D97-AF65-F5344CB8AC3E}">
        <p14:creationId xmlns:p14="http://schemas.microsoft.com/office/powerpoint/2010/main" val="316682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fontScale="90000"/>
          </a:bodyPr>
          <a:lstStyle/>
          <a:p>
            <a:r>
              <a:rPr lang="en-GB" altLang="en-US" sz="4000" dirty="0" smtClean="0"/>
              <a:t>Gillespie algorithm for stochastic simulation (direct method)</a:t>
            </a:r>
          </a:p>
        </p:txBody>
      </p:sp>
      <p:sp>
        <p:nvSpPr>
          <p:cNvPr id="90115" name="Rectangle 3"/>
          <p:cNvSpPr>
            <a:spLocks noGrp="1" noChangeArrowheads="1"/>
          </p:cNvSpPr>
          <p:nvPr>
            <p:ph type="body" idx="1"/>
          </p:nvPr>
        </p:nvSpPr>
        <p:spPr>
          <a:xfrm>
            <a:off x="457200" y="1600200"/>
            <a:ext cx="8229600" cy="4853136"/>
          </a:xfrm>
        </p:spPr>
        <p:txBody>
          <a:bodyPr>
            <a:normAutofit fontScale="92500" lnSpcReduction="10000"/>
          </a:bodyPr>
          <a:lstStyle/>
          <a:p>
            <a:pPr>
              <a:lnSpc>
                <a:spcPct val="80000"/>
              </a:lnSpc>
              <a:buFontTx/>
              <a:buNone/>
            </a:pPr>
            <a:r>
              <a:rPr lang="en-GB" altLang="en-US" sz="2800" dirty="0" smtClean="0"/>
              <a:t>0) </a:t>
            </a:r>
            <a:r>
              <a:rPr lang="en-GB" altLang="en-US" sz="2800" b="1" dirty="0" smtClean="0"/>
              <a:t>Initialization</a:t>
            </a:r>
            <a:r>
              <a:rPr lang="en-GB" altLang="en-US" sz="2800" dirty="0" smtClean="0"/>
              <a:t>: Initialize the number of molecules in the system, parameter values, and random number generators. </a:t>
            </a:r>
          </a:p>
          <a:p>
            <a:pPr>
              <a:lnSpc>
                <a:spcPct val="80000"/>
              </a:lnSpc>
              <a:buFontTx/>
              <a:buNone/>
            </a:pPr>
            <a:r>
              <a:rPr lang="en-GB" altLang="en-US" sz="2800" dirty="0" smtClean="0"/>
              <a:t>1) </a:t>
            </a:r>
            <a:r>
              <a:rPr lang="en-GB" altLang="en-US" sz="2800" b="1" dirty="0" smtClean="0"/>
              <a:t>Calculate: </a:t>
            </a:r>
            <a:r>
              <a:rPr lang="en-GB" altLang="en-US" sz="2800" dirty="0" smtClean="0"/>
              <a:t>Each reaction rate and expected time to next reaction.</a:t>
            </a:r>
          </a:p>
          <a:p>
            <a:pPr>
              <a:lnSpc>
                <a:spcPct val="80000"/>
              </a:lnSpc>
              <a:buFontTx/>
              <a:buNone/>
            </a:pPr>
            <a:r>
              <a:rPr lang="en-GB" altLang="en-US" sz="2800" dirty="0"/>
              <a:t>2</a:t>
            </a:r>
            <a:r>
              <a:rPr lang="en-GB" altLang="en-US" sz="2800" dirty="0" smtClean="0"/>
              <a:t>) </a:t>
            </a:r>
            <a:r>
              <a:rPr lang="en-GB" altLang="en-US" sz="2800" b="1" dirty="0" smtClean="0"/>
              <a:t>Monte Carlo Step</a:t>
            </a:r>
            <a:r>
              <a:rPr lang="en-GB" altLang="en-US" sz="2800" dirty="0" smtClean="0"/>
              <a:t>: Generate random numbers based on 1 to determine:</a:t>
            </a:r>
          </a:p>
          <a:p>
            <a:pPr lvl="1">
              <a:lnSpc>
                <a:spcPct val="80000"/>
              </a:lnSpc>
            </a:pPr>
            <a:r>
              <a:rPr lang="en-GB" altLang="en-US" sz="2400" dirty="0" smtClean="0"/>
              <a:t> time to the next reaction </a:t>
            </a:r>
          </a:p>
          <a:p>
            <a:pPr lvl="1">
              <a:lnSpc>
                <a:spcPct val="80000"/>
              </a:lnSpc>
            </a:pPr>
            <a:r>
              <a:rPr lang="en-GB" altLang="en-US" sz="2400" dirty="0" smtClean="0"/>
              <a:t> which reaction occurs</a:t>
            </a:r>
          </a:p>
          <a:p>
            <a:pPr>
              <a:lnSpc>
                <a:spcPct val="80000"/>
              </a:lnSpc>
              <a:buFontTx/>
              <a:buNone/>
            </a:pPr>
            <a:r>
              <a:rPr lang="en-GB" altLang="en-US" sz="2800" dirty="0"/>
              <a:t>3</a:t>
            </a:r>
            <a:r>
              <a:rPr lang="en-GB" altLang="en-US" sz="2800" dirty="0" smtClean="0"/>
              <a:t>) </a:t>
            </a:r>
            <a:r>
              <a:rPr lang="en-GB" altLang="en-US" sz="2800" b="1" dirty="0" smtClean="0"/>
              <a:t>Update</a:t>
            </a:r>
            <a:r>
              <a:rPr lang="en-GB" altLang="en-US" sz="2800" dirty="0" smtClean="0"/>
              <a:t>: Increase the time step by the randomly generated time in Step 2. Update the molecule count based on the reaction that occurred. </a:t>
            </a:r>
          </a:p>
          <a:p>
            <a:pPr>
              <a:lnSpc>
                <a:spcPct val="80000"/>
              </a:lnSpc>
              <a:buFontTx/>
              <a:buNone/>
            </a:pPr>
            <a:r>
              <a:rPr lang="en-GB" altLang="en-US" sz="2800" dirty="0"/>
              <a:t>4</a:t>
            </a:r>
            <a:r>
              <a:rPr lang="en-GB" altLang="en-US" sz="2800" dirty="0" smtClean="0"/>
              <a:t>) </a:t>
            </a:r>
            <a:r>
              <a:rPr lang="en-GB" altLang="en-US" sz="2800" b="1" dirty="0" smtClean="0"/>
              <a:t>Iterate</a:t>
            </a:r>
            <a:r>
              <a:rPr lang="en-GB" altLang="en-US" sz="2800" dirty="0" smtClean="0"/>
              <a:t>: Go back to Step 1 unless the number of reactants is zero or the simulation time has been exceeded. </a:t>
            </a:r>
          </a:p>
          <a:p>
            <a:pPr>
              <a:lnSpc>
                <a:spcPct val="80000"/>
              </a:lnSpc>
            </a:pPr>
            <a:endParaRPr lang="en-GB" altLang="en-US" sz="2800" dirty="0" smtClean="0"/>
          </a:p>
          <a:p>
            <a:pPr>
              <a:lnSpc>
                <a:spcPct val="80000"/>
              </a:lnSpc>
            </a:pPr>
            <a:endParaRPr lang="en-GB" altLang="en-US" sz="2800" dirty="0" smtClean="0"/>
          </a:p>
        </p:txBody>
      </p:sp>
      <p:sp>
        <p:nvSpPr>
          <p:cNvPr id="2" name="TextBox 1"/>
          <p:cNvSpPr txBox="1"/>
          <p:nvPr/>
        </p:nvSpPr>
        <p:spPr>
          <a:xfrm>
            <a:off x="6419048" y="6453336"/>
            <a:ext cx="2135393" cy="369332"/>
          </a:xfrm>
          <a:prstGeom prst="rect">
            <a:avLst/>
          </a:prstGeom>
          <a:noFill/>
        </p:spPr>
        <p:txBody>
          <a:bodyPr wrap="none" rtlCol="0">
            <a:spAutoFit/>
          </a:bodyPr>
          <a:lstStyle/>
          <a:p>
            <a:r>
              <a:rPr lang="en-GB" i="1" dirty="0" smtClean="0"/>
              <a:t>(Gillespie  DT,  1977)</a:t>
            </a:r>
            <a:endParaRPr lang="en-GB" i="1" dirty="0"/>
          </a:p>
        </p:txBody>
      </p:sp>
    </p:spTree>
    <p:extLst>
      <p:ext uri="{BB962C8B-B14F-4D97-AF65-F5344CB8AC3E}">
        <p14:creationId xmlns:p14="http://schemas.microsoft.com/office/powerpoint/2010/main" val="3250225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t>
            </a:r>
            <a:r>
              <a:rPr lang="en-GB" dirty="0" smtClean="0"/>
              <a:t>BML models of ageing</a:t>
            </a:r>
            <a:endParaRPr lang="en-GB" dirty="0"/>
          </a:p>
        </p:txBody>
      </p:sp>
      <p:graphicFrame>
        <p:nvGraphicFramePr>
          <p:cNvPr id="10" name="Diagram 9"/>
          <p:cNvGraphicFramePr>
            <a:graphicFrameLocks noChangeAspect="1"/>
          </p:cNvGraphicFramePr>
          <p:nvPr>
            <p:extLst>
              <p:ext uri="{D42A27DB-BD31-4B8C-83A1-F6EECF244321}">
                <p14:modId xmlns:p14="http://schemas.microsoft.com/office/powerpoint/2010/main" val="1242831153"/>
              </p:ext>
            </p:extLst>
          </p:nvPr>
        </p:nvGraphicFramePr>
        <p:xfrm>
          <a:off x="827584" y="1628800"/>
          <a:ext cx="7560000" cy="50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Oval 10"/>
          <p:cNvSpPr/>
          <p:nvPr/>
        </p:nvSpPr>
        <p:spPr>
          <a:xfrm>
            <a:off x="3275856" y="3630276"/>
            <a:ext cx="2649548" cy="26348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8319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260648"/>
            <a:ext cx="3096344" cy="1143000"/>
          </a:xfrm>
        </p:spPr>
        <p:txBody>
          <a:bodyPr>
            <a:normAutofit fontScale="90000"/>
          </a:bodyPr>
          <a:lstStyle/>
          <a:p>
            <a:r>
              <a:rPr lang="en-GB" dirty="0" smtClean="0"/>
              <a:t>Hierarchy of SBML models</a:t>
            </a:r>
            <a:endParaRPr lang="en-GB" dirty="0"/>
          </a:p>
        </p:txBody>
      </p:sp>
      <p:pic>
        <p:nvPicPr>
          <p:cNvPr id="4" name="Picture 2"/>
          <p:cNvPicPr>
            <a:picLocks noChangeAspect="1" noChangeArrowheads="1"/>
          </p:cNvPicPr>
          <p:nvPr/>
        </p:nvPicPr>
        <p:blipFill>
          <a:blip r:embed="rId2" cstate="print"/>
          <a:srcRect/>
          <a:stretch>
            <a:fillRect/>
          </a:stretch>
        </p:blipFill>
        <p:spPr bwMode="auto">
          <a:xfrm>
            <a:off x="3435998" y="260648"/>
            <a:ext cx="5108936" cy="6120000"/>
          </a:xfrm>
          <a:prstGeom prst="rect">
            <a:avLst/>
          </a:prstGeom>
          <a:noFill/>
          <a:ln w="9525">
            <a:noFill/>
            <a:round/>
            <a:headEnd/>
            <a:tailEnd/>
          </a:ln>
        </p:spPr>
      </p:pic>
      <p:sp>
        <p:nvSpPr>
          <p:cNvPr id="5" name="Text Box 4"/>
          <p:cNvSpPr txBox="1">
            <a:spLocks noChangeArrowheads="1"/>
          </p:cNvSpPr>
          <p:nvPr/>
        </p:nvSpPr>
        <p:spPr bwMode="auto">
          <a:xfrm>
            <a:off x="127000" y="6237312"/>
            <a:ext cx="6892925" cy="557212"/>
          </a:xfrm>
          <a:prstGeom prst="rect">
            <a:avLst/>
          </a:prstGeom>
          <a:noFill/>
          <a:ln w="9525">
            <a:noFill/>
            <a:round/>
            <a:headEnd/>
            <a:tailEnd/>
          </a:ln>
        </p:spPr>
        <p:txBody>
          <a:bodyPr lIns="90000" tIns="54702" rIns="90000" bIns="45000"/>
          <a:lstStyle/>
          <a:p>
            <a:pPr>
              <a:tabLst>
                <a:tab pos="723900" algn="l"/>
                <a:tab pos="1447800" algn="l"/>
                <a:tab pos="2171700" algn="l"/>
                <a:tab pos="2895600" algn="l"/>
                <a:tab pos="3619500" algn="l"/>
                <a:tab pos="4343400" algn="l"/>
                <a:tab pos="5067300" algn="l"/>
                <a:tab pos="5791200" algn="l"/>
                <a:tab pos="6515100" algn="l"/>
              </a:tabLst>
            </a:pPr>
            <a:r>
              <a:rPr lang="en-GB" sz="1100" b="1" dirty="0">
                <a:solidFill>
                  <a:srgbClr val="000000"/>
                </a:solidFill>
              </a:rPr>
              <a:t>CPT: </a:t>
            </a:r>
            <a:r>
              <a:rPr lang="en-GB" sz="1100" b="1" dirty="0" err="1">
                <a:solidFill>
                  <a:srgbClr val="000000"/>
                </a:solidFill>
              </a:rPr>
              <a:t>Pharmacometrics</a:t>
            </a:r>
            <a:r>
              <a:rPr lang="en-GB" sz="1100" b="1" dirty="0">
                <a:solidFill>
                  <a:srgbClr val="000000"/>
                </a:solidFill>
              </a:rPr>
              <a:t> &amp; Systems Pharmacology</a:t>
            </a:r>
            <a:r>
              <a:rPr lang="en-GB" sz="1100" dirty="0">
                <a:solidFill>
                  <a:srgbClr val="000000"/>
                </a:solidFill>
              </a:rPr>
              <a:t/>
            </a:r>
            <a:br>
              <a:rPr lang="en-GB" sz="1100" dirty="0">
                <a:solidFill>
                  <a:srgbClr val="000000"/>
                </a:solidFill>
              </a:rPr>
            </a:br>
            <a:r>
              <a:rPr lang="en-GB" sz="1100" dirty="0">
                <a:solidFill>
                  <a:srgbClr val="000000"/>
                </a:solidFill>
                <a:hlinkClick r:id="rId3"/>
              </a:rPr>
              <a:t>Volume 4, Issue 2, </a:t>
            </a:r>
            <a:r>
              <a:rPr lang="en-GB" sz="1100" dirty="0">
                <a:solidFill>
                  <a:srgbClr val="000000"/>
                </a:solidFill>
              </a:rPr>
              <a:t>pages 55-68, 26 FEB 2015 DOI: 10.1002/psp4.3</a:t>
            </a:r>
            <a:br>
              <a:rPr lang="en-GB" sz="1100" dirty="0">
                <a:solidFill>
                  <a:srgbClr val="000000"/>
                </a:solidFill>
              </a:rPr>
            </a:br>
            <a:r>
              <a:rPr lang="en-GB" sz="1100" dirty="0">
                <a:solidFill>
                  <a:srgbClr val="000000"/>
                </a:solidFill>
                <a:hlinkClick r:id="rId4"/>
              </a:rPr>
              <a:t>http://onlinelibrary.wiley.com/doi/10.1002/psp4.3/full#psp43-fig-0006</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756" y="-3034339"/>
            <a:ext cx="8280920" cy="9919723"/>
          </a:xfrm>
          <a:prstGeom prst="rect">
            <a:avLst/>
          </a:prstGeom>
          <a:noFill/>
          <a:ln w="9525">
            <a:noFill/>
            <a:round/>
            <a:headEnd/>
            <a:tailEnd/>
          </a:ln>
        </p:spPr>
      </p:pic>
      <p:sp>
        <p:nvSpPr>
          <p:cNvPr id="3" name="Oval 2"/>
          <p:cNvSpPr/>
          <p:nvPr/>
        </p:nvSpPr>
        <p:spPr>
          <a:xfrm>
            <a:off x="2699792" y="3789200"/>
            <a:ext cx="1440000" cy="144000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780072" y="5085344"/>
            <a:ext cx="1440000" cy="144000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61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Models of protein aggregation</a:t>
            </a:r>
            <a:endParaRPr lang="en-GB" dirty="0"/>
          </a:p>
        </p:txBody>
      </p:sp>
      <p:sp>
        <p:nvSpPr>
          <p:cNvPr id="3" name="Text Placeholder 2"/>
          <p:cNvSpPr>
            <a:spLocks noGrp="1"/>
          </p:cNvSpPr>
          <p:nvPr>
            <p:ph type="body" idx="1"/>
          </p:nvPr>
        </p:nvSpPr>
        <p:spPr/>
        <p:txBody>
          <a:bodyPr/>
          <a:lstStyle/>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0861" y="5769360"/>
            <a:ext cx="1807563" cy="900000"/>
          </a:xfrm>
          <a:prstGeom prst="rect">
            <a:avLst/>
          </a:prstGeom>
        </p:spPr>
      </p:pic>
      <p:pic>
        <p:nvPicPr>
          <p:cNvPr id="5" name="Picture 5" descr="ASAD logo colour low res 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1158" y="4689240"/>
            <a:ext cx="1459234"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941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eaLnBrk="1" hangingPunct="1"/>
            <a:r>
              <a:rPr lang="en-GB" altLang="en-US" sz="4000" b="1" smtClean="0"/>
              <a:t>Cerebral aggregates in neurodegenerative diseases</a:t>
            </a:r>
          </a:p>
        </p:txBody>
      </p:sp>
      <p:pic>
        <p:nvPicPr>
          <p:cNvPr id="4099" name="Picture 3" descr="Soto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336" y="1628800"/>
            <a:ext cx="57150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4"/>
          <p:cNvSpPr txBox="1">
            <a:spLocks noChangeArrowheads="1"/>
          </p:cNvSpPr>
          <p:nvPr/>
        </p:nvSpPr>
        <p:spPr bwMode="auto">
          <a:xfrm>
            <a:off x="107504" y="6505599"/>
            <a:ext cx="44438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defRPr>
                <a:solidFill>
                  <a:schemeClr val="tx1"/>
                </a:solidFill>
                <a:latin typeface="Arial" charset="0"/>
                <a:cs typeface="Arial" charset="0"/>
              </a:defRPr>
            </a:lvl3pPr>
            <a:lvl4pPr marL="1600200" indent="-228600" algn="l" eaLnBrk="0" hangingPunct="0">
              <a:defRPr>
                <a:solidFill>
                  <a:schemeClr val="tx1"/>
                </a:solidFill>
                <a:latin typeface="Arial" charset="0"/>
                <a:cs typeface="Arial" charset="0"/>
              </a:defRPr>
            </a:lvl4pPr>
            <a:lvl5pPr marL="2057400" indent="-228600" algn="l"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400" i="1" dirty="0"/>
              <a:t>Soto C, 2003 Nature Reviews Neuroscience</a:t>
            </a:r>
            <a:r>
              <a:rPr lang="en-GB" altLang="en-US" sz="1400" dirty="0"/>
              <a:t>, </a:t>
            </a:r>
            <a:r>
              <a:rPr lang="en-GB" altLang="en-US" sz="1400" b="1" dirty="0"/>
              <a:t>4,</a:t>
            </a:r>
            <a:r>
              <a:rPr lang="en-GB" altLang="en-US" sz="1400" dirty="0"/>
              <a:t> 49-60</a:t>
            </a:r>
            <a:endParaRPr lang="en-GB" altLang="en-US" sz="1400" i="1" dirty="0"/>
          </a:p>
        </p:txBody>
      </p:sp>
      <p:sp>
        <p:nvSpPr>
          <p:cNvPr id="2" name="TextBox 1"/>
          <p:cNvSpPr txBox="1"/>
          <p:nvPr/>
        </p:nvSpPr>
        <p:spPr>
          <a:xfrm>
            <a:off x="107504" y="1724615"/>
            <a:ext cx="3312368" cy="1200329"/>
          </a:xfrm>
          <a:prstGeom prst="rect">
            <a:avLst/>
          </a:prstGeom>
          <a:noFill/>
        </p:spPr>
        <p:txBody>
          <a:bodyPr wrap="square" rtlCol="0">
            <a:spAutoFit/>
          </a:bodyPr>
          <a:lstStyle/>
          <a:p>
            <a:r>
              <a:rPr lang="en-GB" sz="2400" b="1" dirty="0" smtClean="0">
                <a:solidFill>
                  <a:srgbClr val="C00000"/>
                </a:solidFill>
              </a:rPr>
              <a:t>Two distinct types of aggregates in Alzheimer’s disease</a:t>
            </a:r>
            <a:endParaRPr lang="en-GB" sz="2400" b="1" dirty="0">
              <a:solidFill>
                <a:srgbClr val="C00000"/>
              </a:solidFill>
            </a:endParaRPr>
          </a:p>
        </p:txBody>
      </p:sp>
    </p:spTree>
    <p:extLst>
      <p:ext uri="{BB962C8B-B14F-4D97-AF65-F5344CB8AC3E}">
        <p14:creationId xmlns:p14="http://schemas.microsoft.com/office/powerpoint/2010/main" val="188686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r>
              <a:rPr lang="en-GB" altLang="en-US" sz="4000" b="1" dirty="0" smtClean="0"/>
              <a:t>Pathway leading to protein </a:t>
            </a:r>
            <a:r>
              <a:rPr lang="en-GB" altLang="en-US" sz="4000" b="1" dirty="0" err="1" smtClean="0"/>
              <a:t>misfolding</a:t>
            </a:r>
            <a:r>
              <a:rPr lang="en-GB" altLang="en-US" sz="4000" b="1" smtClean="0"/>
              <a:t> and aggregation</a:t>
            </a:r>
          </a:p>
        </p:txBody>
      </p:sp>
      <p:pic>
        <p:nvPicPr>
          <p:cNvPr id="5123" name="Picture 3" descr="SotoFi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484313"/>
            <a:ext cx="5715000"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4"/>
          <p:cNvSpPr txBox="1">
            <a:spLocks noChangeArrowheads="1"/>
          </p:cNvSpPr>
          <p:nvPr/>
        </p:nvSpPr>
        <p:spPr bwMode="auto">
          <a:xfrm>
            <a:off x="7667625" y="6308725"/>
            <a:ext cx="1289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defRPr>
                <a:solidFill>
                  <a:schemeClr val="tx1"/>
                </a:solidFill>
                <a:latin typeface="Arial" charset="0"/>
                <a:cs typeface="Arial" charset="0"/>
              </a:defRPr>
            </a:lvl3pPr>
            <a:lvl4pPr marL="1600200" indent="-228600" algn="l" eaLnBrk="0" hangingPunct="0">
              <a:defRPr>
                <a:solidFill>
                  <a:schemeClr val="tx1"/>
                </a:solidFill>
                <a:latin typeface="Arial" charset="0"/>
                <a:cs typeface="Arial" charset="0"/>
              </a:defRPr>
            </a:lvl4pPr>
            <a:lvl5pPr marL="2057400" indent="-228600" algn="l"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i="1"/>
              <a:t>Soto, 2003</a:t>
            </a:r>
          </a:p>
        </p:txBody>
      </p:sp>
    </p:spTree>
    <p:extLst>
      <p:ext uri="{BB962C8B-B14F-4D97-AF65-F5344CB8AC3E}">
        <p14:creationId xmlns:p14="http://schemas.microsoft.com/office/powerpoint/2010/main" val="2168659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p:txBody>
          <a:bodyPr>
            <a:normAutofit fontScale="90000"/>
          </a:bodyPr>
          <a:lstStyle/>
          <a:p>
            <a:r>
              <a:rPr lang="en-GB" sz="4000"/>
              <a:t>Schematic representation of the general pathway for formation of protein fibrils </a:t>
            </a:r>
          </a:p>
        </p:txBody>
      </p:sp>
      <p:sp>
        <p:nvSpPr>
          <p:cNvPr id="12296" name="Text Box 8"/>
          <p:cNvSpPr txBox="1">
            <a:spLocks noChangeArrowheads="1"/>
          </p:cNvSpPr>
          <p:nvPr/>
        </p:nvSpPr>
        <p:spPr bwMode="auto">
          <a:xfrm>
            <a:off x="179512" y="6361583"/>
            <a:ext cx="4775346" cy="307777"/>
          </a:xfrm>
          <a:prstGeom prst="rect">
            <a:avLst/>
          </a:prstGeom>
          <a:noFill/>
          <a:ln w="9525">
            <a:noFill/>
            <a:miter lim="800000"/>
            <a:headEnd/>
            <a:tailEnd/>
          </a:ln>
          <a:effectLst/>
        </p:spPr>
        <p:txBody>
          <a:bodyPr wrap="none">
            <a:spAutoFit/>
          </a:bodyPr>
          <a:lstStyle/>
          <a:p>
            <a:r>
              <a:rPr lang="en-GB" sz="1400" i="1" dirty="0"/>
              <a:t>Morris et al., 2009, </a:t>
            </a:r>
            <a:r>
              <a:rPr lang="en-GB" sz="1400" i="1" dirty="0" err="1"/>
              <a:t>Biochimica</a:t>
            </a:r>
            <a:r>
              <a:rPr lang="en-GB" sz="1400" i="1" dirty="0"/>
              <a:t> et </a:t>
            </a:r>
            <a:r>
              <a:rPr lang="en-GB" sz="1400" i="1" dirty="0" err="1"/>
              <a:t>Biophysica</a:t>
            </a:r>
            <a:r>
              <a:rPr lang="en-GB" sz="1400" i="1" dirty="0"/>
              <a:t> </a:t>
            </a:r>
            <a:r>
              <a:rPr lang="en-GB" sz="1400" i="1" dirty="0" err="1"/>
              <a:t>Acta</a:t>
            </a:r>
            <a:r>
              <a:rPr lang="en-GB" sz="1400" i="1" dirty="0"/>
              <a:t>, 174:375-397</a:t>
            </a:r>
          </a:p>
        </p:txBody>
      </p:sp>
      <p:grpSp>
        <p:nvGrpSpPr>
          <p:cNvPr id="6" name="Group 5"/>
          <p:cNvGrpSpPr/>
          <p:nvPr/>
        </p:nvGrpSpPr>
        <p:grpSpPr>
          <a:xfrm>
            <a:off x="251519" y="1730449"/>
            <a:ext cx="6535292" cy="3498751"/>
            <a:chOff x="251519" y="1636737"/>
            <a:chExt cx="6535292" cy="3498751"/>
          </a:xfrm>
        </p:grpSpPr>
        <p:pic>
          <p:nvPicPr>
            <p:cNvPr id="12295" name="Picture 7" descr="Image"/>
            <p:cNvPicPr>
              <a:picLocks noChangeAspect="1" noChangeArrowheads="1"/>
            </p:cNvPicPr>
            <p:nvPr/>
          </p:nvPicPr>
          <p:blipFill>
            <a:blip r:embed="rId3" cstate="print"/>
            <a:srcRect/>
            <a:stretch>
              <a:fillRect/>
            </a:stretch>
          </p:blipFill>
          <p:spPr bwMode="auto">
            <a:xfrm>
              <a:off x="395536" y="1636737"/>
              <a:ext cx="6391275" cy="3409950"/>
            </a:xfrm>
            <a:prstGeom prst="rect">
              <a:avLst/>
            </a:prstGeom>
            <a:noFill/>
          </p:spPr>
        </p:pic>
        <p:sp>
          <p:nvSpPr>
            <p:cNvPr id="5" name="Rectangle 4"/>
            <p:cNvSpPr/>
            <p:nvPr/>
          </p:nvSpPr>
          <p:spPr>
            <a:xfrm>
              <a:off x="251519" y="4221088"/>
              <a:ext cx="6535291" cy="914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p:cNvGrpSpPr/>
          <p:nvPr/>
        </p:nvGrpSpPr>
        <p:grpSpPr>
          <a:xfrm>
            <a:off x="233568" y="3501368"/>
            <a:ext cx="8592939" cy="3240000"/>
            <a:chOff x="233568" y="3501368"/>
            <a:chExt cx="8592939" cy="3240000"/>
          </a:xfrm>
        </p:grpSpPr>
        <p:pic>
          <p:nvPicPr>
            <p:cNvPr id="12" name="Picture 7" descr="Image"/>
            <p:cNvPicPr>
              <a:picLocks noChangeAspect="1" noChangeArrowheads="1"/>
            </p:cNvPicPr>
            <p:nvPr/>
          </p:nvPicPr>
          <p:blipFill>
            <a:blip r:embed="rId4" cstate="print"/>
            <a:srcRect/>
            <a:stretch>
              <a:fillRect/>
            </a:stretch>
          </p:blipFill>
          <p:spPr bwMode="auto">
            <a:xfrm>
              <a:off x="5292080" y="3501368"/>
              <a:ext cx="3534427" cy="3240000"/>
            </a:xfrm>
            <a:prstGeom prst="rect">
              <a:avLst/>
            </a:prstGeom>
            <a:noFill/>
          </p:spPr>
        </p:pic>
        <p:sp>
          <p:nvSpPr>
            <p:cNvPr id="15" name="Text Box 9"/>
            <p:cNvSpPr txBox="1">
              <a:spLocks noChangeArrowheads="1"/>
            </p:cNvSpPr>
            <p:nvPr/>
          </p:nvSpPr>
          <p:spPr bwMode="auto">
            <a:xfrm>
              <a:off x="233568" y="4437112"/>
              <a:ext cx="4986504" cy="1711597"/>
            </a:xfrm>
            <a:prstGeom prst="rect">
              <a:avLst/>
            </a:prstGeom>
            <a:noFill/>
            <a:ln w="9525">
              <a:noFill/>
              <a:miter lim="800000"/>
              <a:headEnd/>
              <a:tailEnd/>
            </a:ln>
            <a:effectLst/>
          </p:spPr>
          <p:txBody>
            <a:bodyPr/>
            <a:lstStyle/>
            <a:p>
              <a:r>
                <a:rPr lang="en-GB" sz="2400" dirty="0"/>
                <a:t>An example of </a:t>
              </a:r>
              <a:r>
                <a:rPr lang="en-GB" sz="2400" dirty="0">
                  <a:latin typeface="Symbol" pitchFamily="18" charset="2"/>
                </a:rPr>
                <a:t>a</a:t>
              </a:r>
              <a:r>
                <a:rPr lang="en-GB" sz="2400" dirty="0"/>
                <a:t>-</a:t>
              </a:r>
              <a:r>
                <a:rPr lang="en-GB" sz="2400" dirty="0" err="1"/>
                <a:t>synuclein</a:t>
              </a:r>
              <a:r>
                <a:rPr lang="en-GB" sz="2400" dirty="0"/>
                <a:t> data published by </a:t>
              </a:r>
              <a:r>
                <a:rPr lang="en-GB" sz="2400" dirty="0" smtClean="0"/>
                <a:t>Fink</a:t>
              </a:r>
              <a:r>
                <a:rPr lang="en-GB" sz="2400" dirty="0"/>
                <a:t> </a:t>
              </a:r>
              <a:r>
                <a:rPr lang="en-GB" sz="2400" dirty="0" smtClean="0"/>
                <a:t>(2006), </a:t>
              </a:r>
              <a:r>
                <a:rPr lang="en-GB" sz="2400" dirty="0"/>
                <a:t>and fit to the Finke-</a:t>
              </a:r>
              <a:r>
                <a:rPr lang="en-GB" sz="2400" dirty="0" err="1"/>
                <a:t>Watzky</a:t>
              </a:r>
              <a:r>
                <a:rPr lang="en-GB" sz="2400" dirty="0"/>
                <a:t> 2-step </a:t>
              </a:r>
              <a:r>
                <a:rPr lang="en-GB" sz="2400" dirty="0" smtClean="0"/>
                <a:t>mechanism:</a:t>
              </a:r>
              <a:endParaRPr lang="en-GB" sz="2400" dirty="0"/>
            </a:p>
            <a:p>
              <a:r>
                <a:rPr lang="en-GB" sz="2400" dirty="0" smtClean="0"/>
                <a:t>A → B (slow rate); </a:t>
              </a:r>
            </a:p>
            <a:p>
              <a:r>
                <a:rPr lang="en-GB" sz="2400" dirty="0" smtClean="0"/>
                <a:t>A+B → 2B (autocatalytic, fast rate)</a:t>
              </a:r>
              <a:endParaRPr lang="en-GB" sz="2400" dirty="0"/>
            </a:p>
          </p:txBody>
        </p:sp>
      </p:grpSp>
      <p:grpSp>
        <p:nvGrpSpPr>
          <p:cNvPr id="8" name="Group 7"/>
          <p:cNvGrpSpPr/>
          <p:nvPr/>
        </p:nvGrpSpPr>
        <p:grpSpPr>
          <a:xfrm>
            <a:off x="1114674" y="1628800"/>
            <a:ext cx="4897437" cy="533552"/>
            <a:chOff x="1114674" y="1628800"/>
            <a:chExt cx="4897437" cy="533552"/>
          </a:xfrm>
        </p:grpSpPr>
        <p:grpSp>
          <p:nvGrpSpPr>
            <p:cNvPr id="2" name="Group 17"/>
            <p:cNvGrpSpPr>
              <a:grpSpLocks/>
            </p:cNvGrpSpPr>
            <p:nvPr/>
          </p:nvGrpSpPr>
          <p:grpSpPr bwMode="auto">
            <a:xfrm>
              <a:off x="1114674" y="1628800"/>
              <a:ext cx="4897437" cy="439737"/>
              <a:chOff x="1337" y="1475"/>
              <a:chExt cx="3085" cy="277"/>
            </a:xfrm>
          </p:grpSpPr>
          <p:grpSp>
            <p:nvGrpSpPr>
              <p:cNvPr id="3" name="Group 15"/>
              <p:cNvGrpSpPr>
                <a:grpSpLocks/>
              </p:cNvGrpSpPr>
              <p:nvPr/>
            </p:nvGrpSpPr>
            <p:grpSpPr bwMode="auto">
              <a:xfrm>
                <a:off x="1337" y="1475"/>
                <a:ext cx="1044" cy="277"/>
                <a:chOff x="1337" y="1475"/>
                <a:chExt cx="1044" cy="277"/>
              </a:xfrm>
            </p:grpSpPr>
            <p:sp>
              <p:nvSpPr>
                <p:cNvPr id="12298" name="Line 10"/>
                <p:cNvSpPr>
                  <a:spLocks noChangeShapeType="1"/>
                </p:cNvSpPr>
                <p:nvPr/>
              </p:nvSpPr>
              <p:spPr bwMode="auto">
                <a:xfrm flipH="1">
                  <a:off x="1337" y="1752"/>
                  <a:ext cx="1044" cy="0"/>
                </a:xfrm>
                <a:prstGeom prst="line">
                  <a:avLst/>
                </a:prstGeom>
                <a:noFill/>
                <a:ln w="57150">
                  <a:solidFill>
                    <a:srgbClr val="CC0000"/>
                  </a:solidFill>
                  <a:round/>
                  <a:headEnd/>
                  <a:tailEnd type="triangle" w="med" len="med"/>
                </a:ln>
                <a:effectLst/>
              </p:spPr>
              <p:txBody>
                <a:bodyPr/>
                <a:lstStyle/>
                <a:p>
                  <a:endParaRPr lang="en-GB"/>
                </a:p>
              </p:txBody>
            </p:sp>
            <p:sp>
              <p:nvSpPr>
                <p:cNvPr id="12301" name="Text Box 13"/>
                <p:cNvSpPr txBox="1">
                  <a:spLocks noChangeArrowheads="1"/>
                </p:cNvSpPr>
                <p:nvPr/>
              </p:nvSpPr>
              <p:spPr bwMode="auto">
                <a:xfrm>
                  <a:off x="1505" y="1475"/>
                  <a:ext cx="740" cy="231"/>
                </a:xfrm>
                <a:prstGeom prst="rect">
                  <a:avLst/>
                </a:prstGeom>
                <a:noFill/>
                <a:ln w="9525">
                  <a:noFill/>
                  <a:miter lim="800000"/>
                  <a:headEnd/>
                  <a:tailEnd/>
                </a:ln>
                <a:effectLst/>
              </p:spPr>
              <p:txBody>
                <a:bodyPr wrap="none">
                  <a:spAutoFit/>
                </a:bodyPr>
                <a:lstStyle/>
                <a:p>
                  <a:pPr algn="r" rtl="1"/>
                  <a:r>
                    <a:rPr lang="en-GB">
                      <a:solidFill>
                        <a:srgbClr val="CC0000"/>
                      </a:solidFill>
                    </a:rPr>
                    <a:t>reversible</a:t>
                  </a:r>
                </a:p>
              </p:txBody>
            </p:sp>
          </p:grpSp>
          <p:grpSp>
            <p:nvGrpSpPr>
              <p:cNvPr id="4" name="Group 16"/>
              <p:cNvGrpSpPr>
                <a:grpSpLocks/>
              </p:cNvGrpSpPr>
              <p:nvPr/>
            </p:nvGrpSpPr>
            <p:grpSpPr bwMode="auto">
              <a:xfrm>
                <a:off x="3378" y="1475"/>
                <a:ext cx="1044" cy="247"/>
                <a:chOff x="3378" y="1475"/>
                <a:chExt cx="1044" cy="247"/>
              </a:xfrm>
            </p:grpSpPr>
            <p:sp>
              <p:nvSpPr>
                <p:cNvPr id="12300" name="Line 12"/>
                <p:cNvSpPr>
                  <a:spLocks noChangeShapeType="1"/>
                </p:cNvSpPr>
                <p:nvPr/>
              </p:nvSpPr>
              <p:spPr bwMode="auto">
                <a:xfrm flipH="1">
                  <a:off x="3378" y="1722"/>
                  <a:ext cx="1044" cy="0"/>
                </a:xfrm>
                <a:prstGeom prst="line">
                  <a:avLst/>
                </a:prstGeom>
                <a:noFill/>
                <a:ln w="57150">
                  <a:solidFill>
                    <a:srgbClr val="CC0000"/>
                  </a:solidFill>
                  <a:round/>
                  <a:headEnd type="triangle" w="med" len="med"/>
                  <a:tailEnd/>
                </a:ln>
                <a:effectLst/>
              </p:spPr>
              <p:txBody>
                <a:bodyPr/>
                <a:lstStyle/>
                <a:p>
                  <a:endParaRPr lang="en-GB"/>
                </a:p>
              </p:txBody>
            </p:sp>
            <p:sp>
              <p:nvSpPr>
                <p:cNvPr id="12302" name="Text Box 14"/>
                <p:cNvSpPr txBox="1">
                  <a:spLocks noChangeArrowheads="1"/>
                </p:cNvSpPr>
                <p:nvPr/>
              </p:nvSpPr>
              <p:spPr bwMode="auto">
                <a:xfrm>
                  <a:off x="3458" y="1475"/>
                  <a:ext cx="820" cy="231"/>
                </a:xfrm>
                <a:prstGeom prst="rect">
                  <a:avLst/>
                </a:prstGeom>
                <a:noFill/>
                <a:ln w="9525">
                  <a:noFill/>
                  <a:miter lim="800000"/>
                  <a:headEnd/>
                  <a:tailEnd/>
                </a:ln>
                <a:effectLst/>
              </p:spPr>
              <p:txBody>
                <a:bodyPr wrap="none">
                  <a:spAutoFit/>
                </a:bodyPr>
                <a:lstStyle/>
                <a:p>
                  <a:pPr algn="r" rtl="1"/>
                  <a:r>
                    <a:rPr lang="en-GB">
                      <a:solidFill>
                        <a:srgbClr val="CC0000"/>
                      </a:solidFill>
                    </a:rPr>
                    <a:t>irreversible</a:t>
                  </a:r>
                </a:p>
              </p:txBody>
            </p:sp>
          </p:grpSp>
        </p:grpSp>
        <p:sp>
          <p:nvSpPr>
            <p:cNvPr id="17" name="Line 10"/>
            <p:cNvSpPr>
              <a:spLocks noChangeShapeType="1"/>
            </p:cNvSpPr>
            <p:nvPr/>
          </p:nvSpPr>
          <p:spPr bwMode="auto">
            <a:xfrm flipH="1">
              <a:off x="4644008" y="2132856"/>
              <a:ext cx="900000" cy="0"/>
            </a:xfrm>
            <a:prstGeom prst="line">
              <a:avLst/>
            </a:prstGeom>
            <a:noFill/>
            <a:ln w="19050">
              <a:solidFill>
                <a:srgbClr val="CC0000"/>
              </a:solidFill>
              <a:round/>
              <a:headEnd/>
              <a:tailEnd type="triangle" w="med" len="med"/>
            </a:ln>
            <a:effectLst/>
          </p:spPr>
          <p:txBody>
            <a:bodyPr/>
            <a:lstStyle/>
            <a:p>
              <a:endParaRPr lang="en-GB"/>
            </a:p>
          </p:txBody>
        </p:sp>
        <p:sp>
          <p:nvSpPr>
            <p:cNvPr id="18" name="Line 12"/>
            <p:cNvSpPr>
              <a:spLocks noChangeShapeType="1"/>
            </p:cNvSpPr>
            <p:nvPr/>
          </p:nvSpPr>
          <p:spPr bwMode="auto">
            <a:xfrm flipH="1">
              <a:off x="1404934" y="2162352"/>
              <a:ext cx="900000" cy="0"/>
            </a:xfrm>
            <a:prstGeom prst="line">
              <a:avLst/>
            </a:prstGeom>
            <a:noFill/>
            <a:ln w="19050">
              <a:solidFill>
                <a:srgbClr val="CC0000"/>
              </a:solidFill>
              <a:round/>
              <a:headEnd type="triangle" w="med" len="med"/>
              <a:tailEnd/>
            </a:ln>
            <a:effectLst/>
          </p:spPr>
          <p:txBody>
            <a:bodyPr/>
            <a:lstStyle/>
            <a:p>
              <a:endParaRPr lang="en-GB"/>
            </a:p>
          </p:txBody>
        </p:sp>
      </p:grpSp>
      <p:sp>
        <p:nvSpPr>
          <p:cNvPr id="10" name="Rectangle 9"/>
          <p:cNvSpPr/>
          <p:nvPr/>
        </p:nvSpPr>
        <p:spPr>
          <a:xfrm>
            <a:off x="2411760" y="3212975"/>
            <a:ext cx="914400" cy="1008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628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26988"/>
            <a:ext cx="8964613" cy="1143001"/>
          </a:xfrm>
        </p:spPr>
        <p:txBody>
          <a:bodyPr/>
          <a:lstStyle/>
          <a:p>
            <a:pPr eaLnBrk="1" hangingPunct="1"/>
            <a:r>
              <a:rPr lang="en-GB" sz="4000" dirty="0" smtClean="0"/>
              <a:t>Mechanisms of Alzheimer’s disease (AD) </a:t>
            </a:r>
          </a:p>
        </p:txBody>
      </p:sp>
      <p:sp>
        <p:nvSpPr>
          <p:cNvPr id="33795" name="Rectangle 3"/>
          <p:cNvSpPr>
            <a:spLocks noGrp="1" noChangeArrowheads="1"/>
          </p:cNvSpPr>
          <p:nvPr>
            <p:ph type="body" idx="1"/>
          </p:nvPr>
        </p:nvSpPr>
        <p:spPr>
          <a:xfrm>
            <a:off x="323850" y="4581277"/>
            <a:ext cx="5122863" cy="3024187"/>
          </a:xfrm>
        </p:spPr>
        <p:txBody>
          <a:bodyPr/>
          <a:lstStyle/>
          <a:p>
            <a:pPr eaLnBrk="1" hangingPunct="1">
              <a:lnSpc>
                <a:spcPct val="90000"/>
              </a:lnSpc>
              <a:buFontTx/>
              <a:buNone/>
            </a:pPr>
            <a:endParaRPr lang="en-GB" dirty="0" smtClean="0"/>
          </a:p>
          <a:p>
            <a:pPr eaLnBrk="1" hangingPunct="1">
              <a:lnSpc>
                <a:spcPct val="90000"/>
              </a:lnSpc>
              <a:buFontTx/>
              <a:buNone/>
            </a:pPr>
            <a:r>
              <a:rPr lang="en-GB" dirty="0" smtClean="0"/>
              <a:t>Controversy concerning:</a:t>
            </a:r>
          </a:p>
          <a:p>
            <a:pPr lvl="1" eaLnBrk="1" hangingPunct="1">
              <a:lnSpc>
                <a:spcPct val="90000"/>
              </a:lnSpc>
            </a:pPr>
            <a:r>
              <a:rPr lang="en-GB" sz="2400" dirty="0" smtClean="0"/>
              <a:t>order of events </a:t>
            </a:r>
          </a:p>
          <a:p>
            <a:pPr lvl="1" eaLnBrk="1" hangingPunct="1">
              <a:lnSpc>
                <a:spcPct val="90000"/>
              </a:lnSpc>
            </a:pPr>
            <a:r>
              <a:rPr lang="en-GB" sz="2400" dirty="0" smtClean="0"/>
              <a:t>relative importance of plaques and tangles </a:t>
            </a:r>
          </a:p>
        </p:txBody>
      </p:sp>
      <p:grpSp>
        <p:nvGrpSpPr>
          <p:cNvPr id="4" name="Group 3"/>
          <p:cNvGrpSpPr/>
          <p:nvPr/>
        </p:nvGrpSpPr>
        <p:grpSpPr>
          <a:xfrm>
            <a:off x="6804248" y="862351"/>
            <a:ext cx="2555777" cy="5774191"/>
            <a:chOff x="6804248" y="862351"/>
            <a:chExt cx="2555777" cy="5774191"/>
          </a:xfrm>
        </p:grpSpPr>
        <p:grpSp>
          <p:nvGrpSpPr>
            <p:cNvPr id="3" name="Group 2"/>
            <p:cNvGrpSpPr/>
            <p:nvPr/>
          </p:nvGrpSpPr>
          <p:grpSpPr>
            <a:xfrm>
              <a:off x="7271520" y="2242342"/>
              <a:ext cx="1368425" cy="4394200"/>
              <a:chOff x="6876033" y="2274888"/>
              <a:chExt cx="1368425" cy="4394200"/>
            </a:xfrm>
          </p:grpSpPr>
          <p:sp>
            <p:nvSpPr>
              <p:cNvPr id="25604" name="Oval 4"/>
              <p:cNvSpPr>
                <a:spLocks noChangeArrowheads="1"/>
              </p:cNvSpPr>
              <p:nvPr/>
            </p:nvSpPr>
            <p:spPr bwMode="auto">
              <a:xfrm>
                <a:off x="6948488" y="2274888"/>
                <a:ext cx="1058862" cy="576262"/>
              </a:xfrm>
              <a:prstGeom prst="ellipse">
                <a:avLst/>
              </a:prstGeom>
              <a:solidFill>
                <a:srgbClr val="59EC4E"/>
              </a:solidFill>
              <a:ln w="9525">
                <a:noFill/>
                <a:round/>
                <a:headEnd/>
                <a:tailEnd/>
              </a:ln>
            </p:spPr>
            <p:txBody>
              <a:bodyPr wrap="none" anchor="ctr"/>
              <a:lstStyle/>
              <a:p>
                <a:pPr algn="ctr"/>
                <a:r>
                  <a:rPr lang="en-GB" dirty="0"/>
                  <a:t>plaques</a:t>
                </a:r>
              </a:p>
            </p:txBody>
          </p:sp>
          <p:sp>
            <p:nvSpPr>
              <p:cNvPr id="25605" name="Line 5"/>
              <p:cNvSpPr>
                <a:spLocks noChangeShapeType="1"/>
              </p:cNvSpPr>
              <p:nvPr/>
            </p:nvSpPr>
            <p:spPr bwMode="auto">
              <a:xfrm>
                <a:off x="7524750" y="2995613"/>
                <a:ext cx="0" cy="433387"/>
              </a:xfrm>
              <a:prstGeom prst="line">
                <a:avLst/>
              </a:prstGeom>
              <a:noFill/>
              <a:ln w="28575">
                <a:solidFill>
                  <a:schemeClr val="tx1"/>
                </a:solidFill>
                <a:round/>
                <a:headEnd/>
                <a:tailEnd type="triangle" w="med" len="med"/>
              </a:ln>
            </p:spPr>
            <p:txBody>
              <a:bodyPr/>
              <a:lstStyle/>
              <a:p>
                <a:endParaRPr lang="en-GB"/>
              </a:p>
            </p:txBody>
          </p:sp>
          <p:sp>
            <p:nvSpPr>
              <p:cNvPr id="25606" name="Oval 6"/>
              <p:cNvSpPr>
                <a:spLocks noChangeArrowheads="1"/>
              </p:cNvSpPr>
              <p:nvPr/>
            </p:nvSpPr>
            <p:spPr bwMode="auto">
              <a:xfrm>
                <a:off x="6969125" y="3571875"/>
                <a:ext cx="1058863" cy="576263"/>
              </a:xfrm>
              <a:prstGeom prst="ellipse">
                <a:avLst/>
              </a:prstGeom>
              <a:solidFill>
                <a:srgbClr val="59EC4E"/>
              </a:solidFill>
              <a:ln w="9525">
                <a:noFill/>
                <a:round/>
                <a:headEnd/>
                <a:tailEnd/>
              </a:ln>
            </p:spPr>
            <p:txBody>
              <a:bodyPr wrap="none" anchor="ctr"/>
              <a:lstStyle/>
              <a:p>
                <a:pPr algn="ctr"/>
                <a:r>
                  <a:rPr lang="en-GB" dirty="0"/>
                  <a:t>tangles</a:t>
                </a:r>
              </a:p>
            </p:txBody>
          </p:sp>
          <p:sp>
            <p:nvSpPr>
              <p:cNvPr id="25607" name="Line 7"/>
              <p:cNvSpPr>
                <a:spLocks noChangeShapeType="1"/>
              </p:cNvSpPr>
              <p:nvPr/>
            </p:nvSpPr>
            <p:spPr bwMode="auto">
              <a:xfrm>
                <a:off x="7524750" y="4291013"/>
                <a:ext cx="0" cy="433387"/>
              </a:xfrm>
              <a:prstGeom prst="line">
                <a:avLst/>
              </a:prstGeom>
              <a:noFill/>
              <a:ln w="28575">
                <a:solidFill>
                  <a:schemeClr val="tx1"/>
                </a:solidFill>
                <a:round/>
                <a:headEnd/>
                <a:tailEnd type="triangle" w="med" len="med"/>
              </a:ln>
            </p:spPr>
            <p:txBody>
              <a:bodyPr/>
              <a:lstStyle/>
              <a:p>
                <a:endParaRPr lang="en-GB"/>
              </a:p>
            </p:txBody>
          </p:sp>
          <p:sp>
            <p:nvSpPr>
              <p:cNvPr id="25608" name="Oval 8"/>
              <p:cNvSpPr>
                <a:spLocks noChangeArrowheads="1"/>
              </p:cNvSpPr>
              <p:nvPr/>
            </p:nvSpPr>
            <p:spPr bwMode="auto">
              <a:xfrm>
                <a:off x="6876033" y="4867275"/>
                <a:ext cx="1368425" cy="647700"/>
              </a:xfrm>
              <a:prstGeom prst="ellipse">
                <a:avLst/>
              </a:prstGeom>
              <a:solidFill>
                <a:srgbClr val="59EC4E"/>
              </a:solidFill>
              <a:ln w="9525">
                <a:noFill/>
                <a:round/>
                <a:headEnd/>
                <a:tailEnd/>
              </a:ln>
            </p:spPr>
            <p:txBody>
              <a:bodyPr wrap="none" anchor="ctr"/>
              <a:lstStyle/>
              <a:p>
                <a:r>
                  <a:rPr lang="en-GB" dirty="0"/>
                  <a:t>neuronal</a:t>
                </a:r>
              </a:p>
              <a:p>
                <a:pPr algn="ctr"/>
                <a:r>
                  <a:rPr lang="en-GB" dirty="0"/>
                  <a:t>death</a:t>
                </a:r>
              </a:p>
            </p:txBody>
          </p:sp>
          <p:sp>
            <p:nvSpPr>
              <p:cNvPr id="25609" name="Line 9"/>
              <p:cNvSpPr>
                <a:spLocks noChangeShapeType="1"/>
              </p:cNvSpPr>
              <p:nvPr/>
            </p:nvSpPr>
            <p:spPr bwMode="auto">
              <a:xfrm>
                <a:off x="7545388" y="5588000"/>
                <a:ext cx="0" cy="433388"/>
              </a:xfrm>
              <a:prstGeom prst="line">
                <a:avLst/>
              </a:prstGeom>
              <a:noFill/>
              <a:ln w="28575">
                <a:solidFill>
                  <a:schemeClr val="tx1"/>
                </a:solidFill>
                <a:round/>
                <a:headEnd/>
                <a:tailEnd type="triangle" w="med" len="med"/>
              </a:ln>
            </p:spPr>
            <p:txBody>
              <a:bodyPr/>
              <a:lstStyle/>
              <a:p>
                <a:endParaRPr lang="en-GB"/>
              </a:p>
            </p:txBody>
          </p:sp>
          <p:sp>
            <p:nvSpPr>
              <p:cNvPr id="25610" name="Oval 10"/>
              <p:cNvSpPr>
                <a:spLocks noChangeArrowheads="1"/>
              </p:cNvSpPr>
              <p:nvPr/>
            </p:nvSpPr>
            <p:spPr bwMode="auto">
              <a:xfrm>
                <a:off x="6877050" y="6091238"/>
                <a:ext cx="1295400" cy="577850"/>
              </a:xfrm>
              <a:prstGeom prst="ellipse">
                <a:avLst/>
              </a:prstGeom>
              <a:solidFill>
                <a:srgbClr val="59EC4E"/>
              </a:solidFill>
              <a:ln w="9525">
                <a:noFill/>
                <a:round/>
                <a:headEnd/>
                <a:tailEnd/>
              </a:ln>
            </p:spPr>
            <p:txBody>
              <a:bodyPr wrap="none" anchor="ctr"/>
              <a:lstStyle/>
              <a:p>
                <a:pPr algn="ctr"/>
                <a:r>
                  <a:rPr lang="en-GB" dirty="0"/>
                  <a:t>dementia</a:t>
                </a:r>
              </a:p>
            </p:txBody>
          </p:sp>
        </p:grpSp>
        <p:sp>
          <p:nvSpPr>
            <p:cNvPr id="25611" name="Text Box 11"/>
            <p:cNvSpPr txBox="1">
              <a:spLocks noChangeArrowheads="1"/>
            </p:cNvSpPr>
            <p:nvPr/>
          </p:nvSpPr>
          <p:spPr bwMode="auto">
            <a:xfrm>
              <a:off x="6804248" y="862351"/>
              <a:ext cx="2555777" cy="1311128"/>
            </a:xfrm>
            <a:prstGeom prst="rect">
              <a:avLst/>
            </a:prstGeom>
            <a:noFill/>
            <a:ln w="9525">
              <a:noFill/>
              <a:miter lim="800000"/>
              <a:headEnd/>
              <a:tailEnd/>
            </a:ln>
          </p:spPr>
          <p:txBody>
            <a:bodyPr wrap="square">
              <a:spAutoFit/>
            </a:bodyPr>
            <a:lstStyle/>
            <a:p>
              <a:pPr algn="l">
                <a:lnSpc>
                  <a:spcPct val="90000"/>
                </a:lnSpc>
                <a:spcBef>
                  <a:spcPct val="20000"/>
                </a:spcBef>
              </a:pPr>
              <a:r>
                <a:rPr lang="en-GB" sz="2400" dirty="0">
                  <a:solidFill>
                    <a:srgbClr val="990000"/>
                  </a:solidFill>
                </a:rPr>
                <a:t>Amyloid cascade hypothesis </a:t>
              </a:r>
              <a:endParaRPr lang="en-GB" sz="2400" dirty="0" smtClean="0">
                <a:solidFill>
                  <a:srgbClr val="990000"/>
                </a:solidFill>
              </a:endParaRPr>
            </a:p>
            <a:p>
              <a:pPr algn="l">
                <a:lnSpc>
                  <a:spcPct val="90000"/>
                </a:lnSpc>
                <a:spcBef>
                  <a:spcPct val="20000"/>
                </a:spcBef>
              </a:pPr>
              <a:r>
                <a:rPr lang="en-GB" dirty="0" smtClean="0">
                  <a:solidFill>
                    <a:srgbClr val="990000"/>
                  </a:solidFill>
                </a:rPr>
                <a:t>(</a:t>
              </a:r>
              <a:r>
                <a:rPr lang="en-GB" dirty="0" err="1">
                  <a:solidFill>
                    <a:srgbClr val="990000"/>
                  </a:solidFill>
                </a:rPr>
                <a:t>Selkoe</a:t>
              </a:r>
              <a:r>
                <a:rPr lang="en-GB" dirty="0">
                  <a:solidFill>
                    <a:srgbClr val="990000"/>
                  </a:solidFill>
                </a:rPr>
                <a:t> 1991, Hardy &amp; Higgins 1992</a:t>
              </a:r>
              <a:r>
                <a:rPr lang="en-GB" dirty="0" smtClean="0">
                  <a:solidFill>
                    <a:srgbClr val="990000"/>
                  </a:solidFill>
                </a:rPr>
                <a:t>)</a:t>
              </a:r>
              <a:endParaRPr lang="en-GB" sz="800" dirty="0">
                <a:solidFill>
                  <a:srgbClr val="990000"/>
                </a:solidFill>
              </a:endParaRPr>
            </a:p>
          </p:txBody>
        </p:sp>
      </p:grpSp>
      <p:sp>
        <p:nvSpPr>
          <p:cNvPr id="25612" name="Text Box 12"/>
          <p:cNvSpPr txBox="1">
            <a:spLocks noChangeArrowheads="1"/>
          </p:cNvSpPr>
          <p:nvPr/>
        </p:nvSpPr>
        <p:spPr bwMode="auto">
          <a:xfrm>
            <a:off x="2319338" y="2081213"/>
            <a:ext cx="184150" cy="366712"/>
          </a:xfrm>
          <a:prstGeom prst="rect">
            <a:avLst/>
          </a:prstGeom>
          <a:noFill/>
          <a:ln w="9525">
            <a:noFill/>
            <a:miter lim="800000"/>
            <a:headEnd/>
            <a:tailEnd/>
          </a:ln>
        </p:spPr>
        <p:txBody>
          <a:bodyPr/>
          <a:lstStyle/>
          <a:p>
            <a:pPr algn="l"/>
            <a:endParaRPr lang="en-US"/>
          </a:p>
        </p:txBody>
      </p:sp>
      <p:sp>
        <p:nvSpPr>
          <p:cNvPr id="25613" name="Text Box 13"/>
          <p:cNvSpPr txBox="1">
            <a:spLocks noChangeArrowheads="1"/>
          </p:cNvSpPr>
          <p:nvPr/>
        </p:nvSpPr>
        <p:spPr bwMode="auto">
          <a:xfrm>
            <a:off x="4335463" y="2152650"/>
            <a:ext cx="184150" cy="366713"/>
          </a:xfrm>
          <a:prstGeom prst="rect">
            <a:avLst/>
          </a:prstGeom>
          <a:noFill/>
          <a:ln w="9525">
            <a:noFill/>
            <a:miter lim="800000"/>
            <a:headEnd/>
            <a:tailEnd/>
          </a:ln>
        </p:spPr>
        <p:txBody>
          <a:bodyPr wrap="none">
            <a:spAutoFit/>
          </a:bodyPr>
          <a:lstStyle/>
          <a:p>
            <a:pPr algn="l"/>
            <a:endParaRPr lang="en-US"/>
          </a:p>
        </p:txBody>
      </p:sp>
      <p:sp>
        <p:nvSpPr>
          <p:cNvPr id="25615" name="Rectangle 15"/>
          <p:cNvSpPr>
            <a:spLocks noChangeArrowheads="1"/>
          </p:cNvSpPr>
          <p:nvPr/>
        </p:nvSpPr>
        <p:spPr bwMode="auto">
          <a:xfrm>
            <a:off x="250825" y="4653136"/>
            <a:ext cx="5779083" cy="307777"/>
          </a:xfrm>
          <a:prstGeom prst="rect">
            <a:avLst/>
          </a:prstGeom>
          <a:noFill/>
          <a:ln w="9525">
            <a:noFill/>
            <a:miter lim="800000"/>
            <a:headEnd/>
            <a:tailEnd/>
          </a:ln>
        </p:spPr>
        <p:txBody>
          <a:bodyPr wrap="none">
            <a:spAutoFit/>
          </a:bodyPr>
          <a:lstStyle/>
          <a:p>
            <a:r>
              <a:rPr lang="en-GB" sz="1400" dirty="0"/>
              <a:t>http://www.dw.com/en/searching-for-treatment-for-alzheimers/a-15716477</a:t>
            </a:r>
          </a:p>
        </p:txBody>
      </p:sp>
      <p:pic>
        <p:nvPicPr>
          <p:cNvPr id="1026" name="Picture 2" descr="Image result for amyloid tau alzheim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52736"/>
            <a:ext cx="6486525" cy="364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06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79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3075" name="Rectangle 4"/>
          <p:cNvSpPr>
            <a:spLocks noGrp="1" noChangeArrowheads="1"/>
          </p:cNvSpPr>
          <p:nvPr>
            <p:ph idx="1"/>
          </p:nvPr>
        </p:nvSpPr>
        <p:spPr/>
        <p:txBody>
          <a:bodyPr/>
          <a:lstStyle/>
          <a:p>
            <a:pPr eaLnBrk="1" hangingPunct="1">
              <a:buFontTx/>
              <a:buNone/>
            </a:pPr>
            <a:r>
              <a:rPr lang="en-US" altLang="en-US" dirty="0" smtClean="0"/>
              <a:t> </a:t>
            </a:r>
          </a:p>
        </p:txBody>
      </p:sp>
      <p:sp>
        <p:nvSpPr>
          <p:cNvPr id="3076" name="Text Box 5"/>
          <p:cNvSpPr txBox="1">
            <a:spLocks noChangeArrowheads="1"/>
          </p:cNvSpPr>
          <p:nvPr/>
        </p:nvSpPr>
        <p:spPr bwMode="auto">
          <a:xfrm>
            <a:off x="1597025" y="1196975"/>
            <a:ext cx="5970588"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2400" dirty="0"/>
              <a:t>Age-related Frailty, Disability, and Disease</a:t>
            </a:r>
          </a:p>
        </p:txBody>
      </p:sp>
      <p:sp>
        <p:nvSpPr>
          <p:cNvPr id="3077" name="Text Box 6"/>
          <p:cNvSpPr txBox="1">
            <a:spLocks noChangeArrowheads="1"/>
          </p:cNvSpPr>
          <p:nvPr/>
        </p:nvSpPr>
        <p:spPr bwMode="auto">
          <a:xfrm>
            <a:off x="2124075" y="2989263"/>
            <a:ext cx="4829175" cy="6778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50000"/>
              </a:lnSpc>
            </a:pPr>
            <a:endParaRPr lang="en-GB" altLang="en-US" sz="2400" b="1" dirty="0"/>
          </a:p>
          <a:p>
            <a:pPr algn="ctr" eaLnBrk="1" hangingPunct="1"/>
            <a:r>
              <a:rPr lang="en-GB" altLang="en-US" sz="2400" dirty="0"/>
              <a:t>Accumulation of Cellular Defects</a:t>
            </a:r>
            <a:endParaRPr lang="en-GB" altLang="en-US" sz="2400" dirty="0">
              <a:latin typeface="Times New Roman" pitchFamily="18" charset="0"/>
            </a:endParaRPr>
          </a:p>
        </p:txBody>
      </p:sp>
      <p:sp>
        <p:nvSpPr>
          <p:cNvPr id="3078" name="Text Box 7"/>
          <p:cNvSpPr txBox="1">
            <a:spLocks noChangeArrowheads="1"/>
          </p:cNvSpPr>
          <p:nvPr/>
        </p:nvSpPr>
        <p:spPr bwMode="auto">
          <a:xfrm>
            <a:off x="2484438" y="5373688"/>
            <a:ext cx="4181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2400" b="1" dirty="0"/>
              <a:t>Random Molecular Damage</a:t>
            </a:r>
          </a:p>
        </p:txBody>
      </p:sp>
      <p:sp>
        <p:nvSpPr>
          <p:cNvPr id="3079" name="Line 8"/>
          <p:cNvSpPr>
            <a:spLocks noChangeShapeType="1"/>
          </p:cNvSpPr>
          <p:nvPr/>
        </p:nvSpPr>
        <p:spPr bwMode="auto">
          <a:xfrm>
            <a:off x="4548188" y="1887538"/>
            <a:ext cx="0" cy="838200"/>
          </a:xfrm>
          <a:prstGeom prst="line">
            <a:avLst/>
          </a:prstGeom>
          <a:noFill/>
          <a:ln w="1016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GB" dirty="0"/>
          </a:p>
        </p:txBody>
      </p:sp>
      <p:sp>
        <p:nvSpPr>
          <p:cNvPr id="3080" name="Text Box 9"/>
          <p:cNvSpPr txBox="1">
            <a:spLocks noChangeArrowheads="1"/>
          </p:cNvSpPr>
          <p:nvPr/>
        </p:nvSpPr>
        <p:spPr bwMode="auto">
          <a:xfrm>
            <a:off x="5867400" y="2276475"/>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endParaRPr lang="en-US" altLang="en-US" sz="2400" dirty="0">
              <a:latin typeface="Times New Roman" pitchFamily="18" charset="0"/>
            </a:endParaRPr>
          </a:p>
        </p:txBody>
      </p:sp>
      <p:sp>
        <p:nvSpPr>
          <p:cNvPr id="3081" name="Line 10"/>
          <p:cNvSpPr>
            <a:spLocks noChangeShapeType="1"/>
          </p:cNvSpPr>
          <p:nvPr/>
        </p:nvSpPr>
        <p:spPr bwMode="auto">
          <a:xfrm flipV="1">
            <a:off x="2700338" y="4941888"/>
            <a:ext cx="431800" cy="431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082" name="Oval 11"/>
          <p:cNvSpPr>
            <a:spLocks noChangeArrowheads="1"/>
          </p:cNvSpPr>
          <p:nvPr/>
        </p:nvSpPr>
        <p:spPr bwMode="auto">
          <a:xfrm>
            <a:off x="3132138" y="4652963"/>
            <a:ext cx="288925" cy="28892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3083" name="Oval 12"/>
          <p:cNvSpPr>
            <a:spLocks noChangeArrowheads="1"/>
          </p:cNvSpPr>
          <p:nvPr/>
        </p:nvSpPr>
        <p:spPr bwMode="auto">
          <a:xfrm>
            <a:off x="3924300" y="5013325"/>
            <a:ext cx="288925" cy="28892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3084" name="Oval 13"/>
          <p:cNvSpPr>
            <a:spLocks noChangeArrowheads="1"/>
          </p:cNvSpPr>
          <p:nvPr/>
        </p:nvSpPr>
        <p:spPr bwMode="auto">
          <a:xfrm>
            <a:off x="3708400" y="4076700"/>
            <a:ext cx="288925" cy="28892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3085" name="Oval 14"/>
          <p:cNvSpPr>
            <a:spLocks noChangeArrowheads="1"/>
          </p:cNvSpPr>
          <p:nvPr/>
        </p:nvSpPr>
        <p:spPr bwMode="auto">
          <a:xfrm>
            <a:off x="4787900" y="4221163"/>
            <a:ext cx="288925" cy="28892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3086" name="Oval 15"/>
          <p:cNvSpPr>
            <a:spLocks noChangeArrowheads="1"/>
          </p:cNvSpPr>
          <p:nvPr/>
        </p:nvSpPr>
        <p:spPr bwMode="auto">
          <a:xfrm>
            <a:off x="5508625" y="4868863"/>
            <a:ext cx="288925" cy="28892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3087" name="Oval 16"/>
          <p:cNvSpPr>
            <a:spLocks noChangeArrowheads="1"/>
          </p:cNvSpPr>
          <p:nvPr/>
        </p:nvSpPr>
        <p:spPr bwMode="auto">
          <a:xfrm>
            <a:off x="5795963" y="3933825"/>
            <a:ext cx="288925" cy="28892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3088" name="Line 17"/>
          <p:cNvSpPr>
            <a:spLocks noChangeShapeType="1"/>
          </p:cNvSpPr>
          <p:nvPr/>
        </p:nvSpPr>
        <p:spPr bwMode="auto">
          <a:xfrm>
            <a:off x="3419475" y="4868863"/>
            <a:ext cx="431800" cy="2159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089" name="Line 18"/>
          <p:cNvSpPr>
            <a:spLocks noChangeShapeType="1"/>
          </p:cNvSpPr>
          <p:nvPr/>
        </p:nvSpPr>
        <p:spPr bwMode="auto">
          <a:xfrm>
            <a:off x="3348038" y="4941888"/>
            <a:ext cx="215900" cy="50323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090" name="Line 19"/>
          <p:cNvSpPr>
            <a:spLocks noChangeShapeType="1"/>
          </p:cNvSpPr>
          <p:nvPr/>
        </p:nvSpPr>
        <p:spPr bwMode="auto">
          <a:xfrm flipV="1">
            <a:off x="4211638" y="4508500"/>
            <a:ext cx="576262" cy="5048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091" name="Line 20"/>
          <p:cNvSpPr>
            <a:spLocks noChangeShapeType="1"/>
          </p:cNvSpPr>
          <p:nvPr/>
        </p:nvSpPr>
        <p:spPr bwMode="auto">
          <a:xfrm flipV="1">
            <a:off x="4284663" y="4221163"/>
            <a:ext cx="1511300" cy="863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092" name="Line 21"/>
          <p:cNvSpPr>
            <a:spLocks noChangeShapeType="1"/>
          </p:cNvSpPr>
          <p:nvPr/>
        </p:nvSpPr>
        <p:spPr bwMode="auto">
          <a:xfrm flipH="1" flipV="1">
            <a:off x="3851275" y="4365625"/>
            <a:ext cx="144463" cy="57626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093" name="Line 22"/>
          <p:cNvSpPr>
            <a:spLocks noChangeShapeType="1"/>
          </p:cNvSpPr>
          <p:nvPr/>
        </p:nvSpPr>
        <p:spPr bwMode="auto">
          <a:xfrm flipH="1" flipV="1">
            <a:off x="3492500" y="4797425"/>
            <a:ext cx="431800" cy="215900"/>
          </a:xfrm>
          <a:prstGeom prst="line">
            <a:avLst/>
          </a:prstGeom>
          <a:noFill/>
          <a:ln w="9525">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094" name="Line 23"/>
          <p:cNvSpPr>
            <a:spLocks noChangeShapeType="1"/>
          </p:cNvSpPr>
          <p:nvPr/>
        </p:nvSpPr>
        <p:spPr bwMode="auto">
          <a:xfrm>
            <a:off x="4284663" y="5229225"/>
            <a:ext cx="647700" cy="215900"/>
          </a:xfrm>
          <a:prstGeom prst="line">
            <a:avLst/>
          </a:prstGeom>
          <a:noFill/>
          <a:ln w="9525">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095" name="Line 24"/>
          <p:cNvSpPr>
            <a:spLocks noChangeShapeType="1"/>
          </p:cNvSpPr>
          <p:nvPr/>
        </p:nvSpPr>
        <p:spPr bwMode="auto">
          <a:xfrm flipH="1">
            <a:off x="3492500" y="4365625"/>
            <a:ext cx="1223963" cy="358775"/>
          </a:xfrm>
          <a:prstGeom prst="line">
            <a:avLst/>
          </a:prstGeom>
          <a:noFill/>
          <a:ln w="9525">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096" name="Line 25"/>
          <p:cNvSpPr>
            <a:spLocks noChangeShapeType="1"/>
          </p:cNvSpPr>
          <p:nvPr/>
        </p:nvSpPr>
        <p:spPr bwMode="auto">
          <a:xfrm flipH="1" flipV="1">
            <a:off x="5795963" y="5157788"/>
            <a:ext cx="288925" cy="28733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097" name="Line 26"/>
          <p:cNvSpPr>
            <a:spLocks noChangeShapeType="1"/>
          </p:cNvSpPr>
          <p:nvPr/>
        </p:nvSpPr>
        <p:spPr bwMode="auto">
          <a:xfrm flipV="1">
            <a:off x="5651500" y="4292600"/>
            <a:ext cx="215900" cy="5048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098" name="Line 27"/>
          <p:cNvSpPr>
            <a:spLocks noChangeShapeType="1"/>
          </p:cNvSpPr>
          <p:nvPr/>
        </p:nvSpPr>
        <p:spPr bwMode="auto">
          <a:xfrm flipH="1" flipV="1">
            <a:off x="5435600" y="3716338"/>
            <a:ext cx="431800" cy="21748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099" name="Line 28"/>
          <p:cNvSpPr>
            <a:spLocks noChangeShapeType="1"/>
          </p:cNvSpPr>
          <p:nvPr/>
        </p:nvSpPr>
        <p:spPr bwMode="auto">
          <a:xfrm flipH="1">
            <a:off x="4932363" y="3716338"/>
            <a:ext cx="71437" cy="43338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100" name="Line 29"/>
          <p:cNvSpPr>
            <a:spLocks noChangeShapeType="1"/>
          </p:cNvSpPr>
          <p:nvPr/>
        </p:nvSpPr>
        <p:spPr bwMode="auto">
          <a:xfrm>
            <a:off x="5076825" y="4508500"/>
            <a:ext cx="431800" cy="36036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101" name="Line 30"/>
          <p:cNvSpPr>
            <a:spLocks noChangeShapeType="1"/>
          </p:cNvSpPr>
          <p:nvPr/>
        </p:nvSpPr>
        <p:spPr bwMode="auto">
          <a:xfrm flipH="1" flipV="1">
            <a:off x="3995738" y="4365625"/>
            <a:ext cx="1512887" cy="6477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102" name="Line 31"/>
          <p:cNvSpPr>
            <a:spLocks noChangeShapeType="1"/>
          </p:cNvSpPr>
          <p:nvPr/>
        </p:nvSpPr>
        <p:spPr bwMode="auto">
          <a:xfrm flipV="1">
            <a:off x="4140200" y="5300663"/>
            <a:ext cx="0" cy="14446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103" name="Line 32"/>
          <p:cNvSpPr>
            <a:spLocks noChangeShapeType="1"/>
          </p:cNvSpPr>
          <p:nvPr/>
        </p:nvSpPr>
        <p:spPr bwMode="auto">
          <a:xfrm flipV="1">
            <a:off x="5076825" y="5157788"/>
            <a:ext cx="431800" cy="28733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104" name="Line 33"/>
          <p:cNvSpPr>
            <a:spLocks noChangeShapeType="1"/>
          </p:cNvSpPr>
          <p:nvPr/>
        </p:nvSpPr>
        <p:spPr bwMode="auto">
          <a:xfrm flipH="1" flipV="1">
            <a:off x="2700338" y="3716338"/>
            <a:ext cx="503237" cy="9366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105" name="Line 34"/>
          <p:cNvSpPr>
            <a:spLocks noChangeShapeType="1"/>
          </p:cNvSpPr>
          <p:nvPr/>
        </p:nvSpPr>
        <p:spPr bwMode="auto">
          <a:xfrm flipV="1">
            <a:off x="3349625" y="3716338"/>
            <a:ext cx="142875" cy="9366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106" name="Line 35"/>
          <p:cNvSpPr>
            <a:spLocks noChangeShapeType="1"/>
          </p:cNvSpPr>
          <p:nvPr/>
        </p:nvSpPr>
        <p:spPr bwMode="auto">
          <a:xfrm flipH="1">
            <a:off x="5867400" y="4868863"/>
            <a:ext cx="865188" cy="144462"/>
          </a:xfrm>
          <a:prstGeom prst="line">
            <a:avLst/>
          </a:prstGeom>
          <a:noFill/>
          <a:ln w="9525">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107" name="Line 36"/>
          <p:cNvSpPr>
            <a:spLocks noChangeShapeType="1"/>
          </p:cNvSpPr>
          <p:nvPr/>
        </p:nvSpPr>
        <p:spPr bwMode="auto">
          <a:xfrm flipH="1">
            <a:off x="4211638" y="4149725"/>
            <a:ext cx="1512887" cy="863600"/>
          </a:xfrm>
          <a:prstGeom prst="line">
            <a:avLst/>
          </a:prstGeom>
          <a:noFill/>
          <a:ln w="9525">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108" name="Line 37"/>
          <p:cNvSpPr>
            <a:spLocks noChangeShapeType="1"/>
          </p:cNvSpPr>
          <p:nvPr/>
        </p:nvSpPr>
        <p:spPr bwMode="auto">
          <a:xfrm>
            <a:off x="5651500" y="5229225"/>
            <a:ext cx="0" cy="215900"/>
          </a:xfrm>
          <a:prstGeom prst="line">
            <a:avLst/>
          </a:prstGeom>
          <a:noFill/>
          <a:ln w="9525">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109" name="Line 38"/>
          <p:cNvSpPr>
            <a:spLocks noChangeShapeType="1"/>
          </p:cNvSpPr>
          <p:nvPr/>
        </p:nvSpPr>
        <p:spPr bwMode="auto">
          <a:xfrm flipH="1" flipV="1">
            <a:off x="4643438" y="3716338"/>
            <a:ext cx="215900" cy="43338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110" name="Line 39"/>
          <p:cNvSpPr>
            <a:spLocks noChangeShapeType="1"/>
          </p:cNvSpPr>
          <p:nvPr/>
        </p:nvSpPr>
        <p:spPr bwMode="auto">
          <a:xfrm flipV="1">
            <a:off x="3851275" y="3716338"/>
            <a:ext cx="0" cy="36036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111" name="Line 40"/>
          <p:cNvSpPr>
            <a:spLocks noChangeShapeType="1"/>
          </p:cNvSpPr>
          <p:nvPr/>
        </p:nvSpPr>
        <p:spPr bwMode="auto">
          <a:xfrm flipV="1">
            <a:off x="2339975" y="4868863"/>
            <a:ext cx="719138" cy="215900"/>
          </a:xfrm>
          <a:prstGeom prst="line">
            <a:avLst/>
          </a:prstGeom>
          <a:noFill/>
          <a:ln w="9525">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112" name="AutoShape 41"/>
          <p:cNvSpPr>
            <a:spLocks noChangeArrowheads="1"/>
          </p:cNvSpPr>
          <p:nvPr/>
        </p:nvSpPr>
        <p:spPr bwMode="auto">
          <a:xfrm>
            <a:off x="6983413" y="5445125"/>
            <a:ext cx="2160587" cy="1412875"/>
          </a:xfrm>
          <a:prstGeom prst="irregularSeal2">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3113" name="AutoShape 42"/>
          <p:cNvSpPr>
            <a:spLocks noChangeArrowheads="1"/>
          </p:cNvSpPr>
          <p:nvPr/>
        </p:nvSpPr>
        <p:spPr bwMode="auto">
          <a:xfrm flipH="1">
            <a:off x="107950" y="5689600"/>
            <a:ext cx="2087563" cy="1052513"/>
          </a:xfrm>
          <a:prstGeom prst="irregularSeal2">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3114" name="AutoShape 43"/>
          <p:cNvSpPr>
            <a:spLocks noChangeArrowheads="1"/>
          </p:cNvSpPr>
          <p:nvPr/>
        </p:nvSpPr>
        <p:spPr bwMode="auto">
          <a:xfrm rot="-1560022">
            <a:off x="1854200" y="5580063"/>
            <a:ext cx="576263" cy="360362"/>
          </a:xfrm>
          <a:prstGeom prst="rightArrow">
            <a:avLst>
              <a:gd name="adj1" fmla="val 50000"/>
              <a:gd name="adj2" fmla="val 39978"/>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3115" name="Text Box 44"/>
          <p:cNvSpPr txBox="1">
            <a:spLocks noChangeArrowheads="1"/>
          </p:cNvSpPr>
          <p:nvPr/>
        </p:nvSpPr>
        <p:spPr bwMode="auto">
          <a:xfrm>
            <a:off x="7189788" y="5795963"/>
            <a:ext cx="13684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GB" altLang="en-US" sz="2400" dirty="0">
                <a:solidFill>
                  <a:srgbClr val="000066"/>
                </a:solidFill>
                <a:latin typeface="Arial Unicode MS" pitchFamily="34" charset="-128"/>
              </a:rPr>
              <a:t>Poor nutrition</a:t>
            </a:r>
          </a:p>
        </p:txBody>
      </p:sp>
      <p:sp>
        <p:nvSpPr>
          <p:cNvPr id="3116" name="AutoShape 45"/>
          <p:cNvSpPr>
            <a:spLocks noChangeArrowheads="1"/>
          </p:cNvSpPr>
          <p:nvPr/>
        </p:nvSpPr>
        <p:spPr bwMode="auto">
          <a:xfrm rot="-9648348">
            <a:off x="6781800" y="5553075"/>
            <a:ext cx="466725" cy="388938"/>
          </a:xfrm>
          <a:prstGeom prst="rightArrow">
            <a:avLst>
              <a:gd name="adj1" fmla="val 50000"/>
              <a:gd name="adj2" fmla="val 30000"/>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grpSp>
        <p:nvGrpSpPr>
          <p:cNvPr id="3117" name="Group 46"/>
          <p:cNvGrpSpPr>
            <a:grpSpLocks/>
          </p:cNvGrpSpPr>
          <p:nvPr/>
        </p:nvGrpSpPr>
        <p:grpSpPr bwMode="auto">
          <a:xfrm>
            <a:off x="539750" y="4337050"/>
            <a:ext cx="2087563" cy="1339850"/>
            <a:chOff x="-90" y="2223"/>
            <a:chExt cx="1315" cy="844"/>
          </a:xfrm>
        </p:grpSpPr>
        <p:sp>
          <p:nvSpPr>
            <p:cNvPr id="3123" name="Oval 47"/>
            <p:cNvSpPr>
              <a:spLocks noChangeArrowheads="1"/>
            </p:cNvSpPr>
            <p:nvPr/>
          </p:nvSpPr>
          <p:spPr bwMode="auto">
            <a:xfrm>
              <a:off x="100" y="2223"/>
              <a:ext cx="920" cy="844"/>
            </a:xfrm>
            <a:prstGeom prst="ellipse">
              <a:avLst/>
            </a:prstGeom>
            <a:solidFill>
              <a:srgbClr val="00FF00"/>
            </a:soli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3124" name="Text Box 48"/>
            <p:cNvSpPr txBox="1">
              <a:spLocks noChangeArrowheads="1"/>
            </p:cNvSpPr>
            <p:nvPr/>
          </p:nvSpPr>
          <p:spPr bwMode="auto">
            <a:xfrm>
              <a:off x="-90" y="2491"/>
              <a:ext cx="131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GB" altLang="en-US" sz="2400" dirty="0">
                  <a:solidFill>
                    <a:srgbClr val="000066"/>
                  </a:solidFill>
                  <a:latin typeface="Arial Unicode MS" pitchFamily="34" charset="-128"/>
                </a:rPr>
                <a:t>Repair</a:t>
              </a:r>
            </a:p>
          </p:txBody>
        </p:sp>
      </p:grpSp>
      <p:grpSp>
        <p:nvGrpSpPr>
          <p:cNvPr id="3118" name="Group 49"/>
          <p:cNvGrpSpPr>
            <a:grpSpLocks/>
          </p:cNvGrpSpPr>
          <p:nvPr/>
        </p:nvGrpSpPr>
        <p:grpSpPr bwMode="auto">
          <a:xfrm>
            <a:off x="6877050" y="4337050"/>
            <a:ext cx="1660525" cy="1296988"/>
            <a:chOff x="4465" y="2205"/>
            <a:chExt cx="1046" cy="817"/>
          </a:xfrm>
        </p:grpSpPr>
        <p:sp>
          <p:nvSpPr>
            <p:cNvPr id="3121" name="Oval 50"/>
            <p:cNvSpPr>
              <a:spLocks noChangeArrowheads="1"/>
            </p:cNvSpPr>
            <p:nvPr/>
          </p:nvSpPr>
          <p:spPr bwMode="auto">
            <a:xfrm>
              <a:off x="4465" y="2205"/>
              <a:ext cx="1046" cy="817"/>
            </a:xfrm>
            <a:prstGeom prst="ellipse">
              <a:avLst/>
            </a:prstGeom>
            <a:solidFill>
              <a:srgbClr val="00FF00"/>
            </a:soli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3122" name="Text Box 51"/>
            <p:cNvSpPr txBox="1">
              <a:spLocks noChangeArrowheads="1"/>
            </p:cNvSpPr>
            <p:nvPr/>
          </p:nvSpPr>
          <p:spPr bwMode="auto">
            <a:xfrm>
              <a:off x="4603" y="2363"/>
              <a:ext cx="82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GB" altLang="en-US" sz="2400" dirty="0">
                  <a:solidFill>
                    <a:srgbClr val="000066"/>
                  </a:solidFill>
                  <a:latin typeface="Arial Unicode MS" pitchFamily="34" charset="-128"/>
                </a:rPr>
                <a:t>Healthy nutrition</a:t>
              </a:r>
            </a:p>
          </p:txBody>
        </p:sp>
      </p:grpSp>
      <p:sp>
        <p:nvSpPr>
          <p:cNvPr id="3119" name="Text Box 52"/>
          <p:cNvSpPr txBox="1">
            <a:spLocks noChangeArrowheads="1"/>
          </p:cNvSpPr>
          <p:nvPr/>
        </p:nvSpPr>
        <p:spPr bwMode="auto">
          <a:xfrm>
            <a:off x="684213" y="5995988"/>
            <a:ext cx="107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GB" altLang="en-US" sz="2400" dirty="0">
                <a:solidFill>
                  <a:srgbClr val="000066"/>
                </a:solidFill>
                <a:latin typeface="Arial Unicode MS" pitchFamily="34" charset="-128"/>
              </a:rPr>
              <a:t>Stress</a:t>
            </a:r>
          </a:p>
        </p:txBody>
      </p:sp>
      <p:sp>
        <p:nvSpPr>
          <p:cNvPr id="3120" name="Text Box 53"/>
          <p:cNvSpPr txBox="1">
            <a:spLocks noChangeArrowheads="1"/>
          </p:cNvSpPr>
          <p:nvPr/>
        </p:nvSpPr>
        <p:spPr bwMode="auto">
          <a:xfrm>
            <a:off x="1676400" y="188913"/>
            <a:ext cx="5791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4000" dirty="0">
                <a:solidFill>
                  <a:srgbClr val="000066"/>
                </a:solidFill>
                <a:latin typeface="Arial Black" pitchFamily="34" charset="0"/>
              </a:rPr>
              <a:t>The Ageing Process</a:t>
            </a:r>
          </a:p>
        </p:txBody>
      </p:sp>
      <p:sp>
        <p:nvSpPr>
          <p:cNvPr id="53" name="Espace réservé du texte 2"/>
          <p:cNvSpPr>
            <a:spLocks/>
          </p:cNvSpPr>
          <p:nvPr/>
        </p:nvSpPr>
        <p:spPr bwMode="auto">
          <a:xfrm>
            <a:off x="1471315" y="6236543"/>
            <a:ext cx="62690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marL="342900" indent="-342900" algn="ctr" fontAlgn="base">
              <a:lnSpc>
                <a:spcPct val="85000"/>
              </a:lnSpc>
              <a:spcBef>
                <a:spcPct val="10000"/>
              </a:spcBef>
              <a:spcAft>
                <a:spcPct val="0"/>
              </a:spcAft>
              <a:buFont typeface="Arial" pitchFamily="34" charset="0"/>
              <a:buNone/>
            </a:pPr>
            <a:r>
              <a:rPr lang="en-US" sz="2000" b="1" i="1" dirty="0" smtClean="0">
                <a:latin typeface="Times New Roman" pitchFamily="18" charset="0"/>
                <a:cs typeface="Times New Roman" pitchFamily="18" charset="0"/>
              </a:rPr>
              <a:t>(Adapted from Kirkwood, Cell 2005)</a:t>
            </a:r>
          </a:p>
        </p:txBody>
      </p:sp>
    </p:spTree>
    <p:extLst>
      <p:ext uri="{BB962C8B-B14F-4D97-AF65-F5344CB8AC3E}">
        <p14:creationId xmlns:p14="http://schemas.microsoft.com/office/powerpoint/2010/main" val="1890249922"/>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Picture 5" descr="Hoopereta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59768" y="44624"/>
            <a:ext cx="7080584" cy="2520000"/>
          </a:xfrm>
        </p:spPr>
      </p:pic>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3" y="2708920"/>
            <a:ext cx="8065451" cy="3960000"/>
          </a:xfrm>
          <a:prstGeom prst="rect">
            <a:avLst/>
          </a:prstGeom>
        </p:spPr>
      </p:pic>
      <p:sp>
        <p:nvSpPr>
          <p:cNvPr id="5" name="TextBox 4"/>
          <p:cNvSpPr txBox="1"/>
          <p:nvPr/>
        </p:nvSpPr>
        <p:spPr>
          <a:xfrm>
            <a:off x="4817460" y="6577607"/>
            <a:ext cx="4435060" cy="307777"/>
          </a:xfrm>
          <a:prstGeom prst="rect">
            <a:avLst/>
          </a:prstGeom>
          <a:noFill/>
        </p:spPr>
        <p:txBody>
          <a:bodyPr wrap="none" rtlCol="0">
            <a:spAutoFit/>
          </a:bodyPr>
          <a:lstStyle/>
          <a:p>
            <a:r>
              <a:rPr lang="en-GB" sz="1400" i="1" dirty="0" smtClean="0"/>
              <a:t>Reddy,2013,  </a:t>
            </a:r>
            <a:r>
              <a:rPr lang="en-GB" sz="1400" i="1" dirty="0" err="1" smtClean="0"/>
              <a:t>Biochimica</a:t>
            </a:r>
            <a:r>
              <a:rPr lang="en-GB" sz="1400" i="1" dirty="0" smtClean="0"/>
              <a:t> &amp; </a:t>
            </a:r>
            <a:r>
              <a:rPr lang="en-GB" sz="1400" i="1" dirty="0" err="1" smtClean="0"/>
              <a:t>Biophysica</a:t>
            </a:r>
            <a:r>
              <a:rPr lang="en-GB" sz="1400" i="1" dirty="0" smtClean="0"/>
              <a:t> </a:t>
            </a:r>
            <a:r>
              <a:rPr lang="en-GB" sz="1400" i="1" dirty="0" err="1" smtClean="0"/>
              <a:t>Acta</a:t>
            </a:r>
            <a:r>
              <a:rPr lang="en-GB" sz="1400" i="1" dirty="0" smtClean="0"/>
              <a:t>, 1832: 1913-21</a:t>
            </a:r>
            <a:endParaRPr lang="en-GB" sz="1400" i="1" dirty="0"/>
          </a:p>
        </p:txBody>
      </p:sp>
      <p:sp>
        <p:nvSpPr>
          <p:cNvPr id="2" name="TextBox 1"/>
          <p:cNvSpPr txBox="1"/>
          <p:nvPr/>
        </p:nvSpPr>
        <p:spPr>
          <a:xfrm>
            <a:off x="5580112" y="6156012"/>
            <a:ext cx="3487493" cy="369332"/>
          </a:xfrm>
          <a:prstGeom prst="rect">
            <a:avLst/>
          </a:prstGeom>
          <a:noFill/>
        </p:spPr>
        <p:txBody>
          <a:bodyPr wrap="none" rtlCol="0">
            <a:spAutoFit/>
          </a:bodyPr>
          <a:lstStyle/>
          <a:p>
            <a:r>
              <a:rPr lang="en-GB" b="1" dirty="0" smtClean="0">
                <a:solidFill>
                  <a:schemeClr val="tx2">
                    <a:lumMod val="75000"/>
                  </a:schemeClr>
                </a:solidFill>
              </a:rPr>
              <a:t>GSK3 = glycogen synthase kinase-3</a:t>
            </a:r>
            <a:endParaRPr lang="en-GB" b="1" dirty="0">
              <a:solidFill>
                <a:schemeClr val="tx2">
                  <a:lumMod val="75000"/>
                </a:schemeClr>
              </a:solidFill>
            </a:endParaRPr>
          </a:p>
        </p:txBody>
      </p:sp>
      <p:sp>
        <p:nvSpPr>
          <p:cNvPr id="6" name="TextBox 5"/>
          <p:cNvSpPr txBox="1"/>
          <p:nvPr/>
        </p:nvSpPr>
        <p:spPr>
          <a:xfrm>
            <a:off x="7156416" y="2771636"/>
            <a:ext cx="1015984" cy="369332"/>
          </a:xfrm>
          <a:prstGeom prst="rect">
            <a:avLst/>
          </a:prstGeom>
          <a:noFill/>
        </p:spPr>
        <p:txBody>
          <a:bodyPr wrap="none" rtlCol="0">
            <a:spAutoFit/>
          </a:bodyPr>
          <a:lstStyle/>
          <a:p>
            <a:r>
              <a:rPr lang="en-GB" b="1" dirty="0" smtClean="0">
                <a:solidFill>
                  <a:schemeClr val="tx2">
                    <a:lumMod val="75000"/>
                  </a:schemeClr>
                </a:solidFill>
              </a:rPr>
              <a:t>(tangles)</a:t>
            </a:r>
            <a:endParaRPr lang="en-GB" b="1" dirty="0">
              <a:solidFill>
                <a:schemeClr val="tx2">
                  <a:lumMod val="75000"/>
                </a:schemeClr>
              </a:solidFill>
            </a:endParaRPr>
          </a:p>
        </p:txBody>
      </p:sp>
    </p:spTree>
    <p:extLst>
      <p:ext uri="{BB962C8B-B14F-4D97-AF65-F5344CB8AC3E}">
        <p14:creationId xmlns:p14="http://schemas.microsoft.com/office/powerpoint/2010/main" val="4162089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5" name="Picture 5" descr="Hooperetal200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404813"/>
            <a:ext cx="7643813" cy="3403600"/>
          </a:xfrm>
        </p:spPr>
      </p:pic>
      <p:sp>
        <p:nvSpPr>
          <p:cNvPr id="71686" name="Text Box 6"/>
          <p:cNvSpPr txBox="1">
            <a:spLocks noChangeArrowheads="1"/>
          </p:cNvSpPr>
          <p:nvPr/>
        </p:nvSpPr>
        <p:spPr bwMode="auto">
          <a:xfrm>
            <a:off x="539750" y="4456113"/>
            <a:ext cx="8331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993300"/>
              </a:buClr>
              <a:buFontTx/>
              <a:buChar char="•"/>
            </a:pPr>
            <a:r>
              <a:rPr lang="en-GB" altLang="en-US" sz="2400" dirty="0"/>
              <a:t> </a:t>
            </a:r>
            <a:r>
              <a:rPr lang="en-GB" altLang="en-US" sz="2400" dirty="0">
                <a:solidFill>
                  <a:schemeClr val="tx2">
                    <a:lumMod val="75000"/>
                  </a:schemeClr>
                </a:solidFill>
              </a:rPr>
              <a:t>In this study, </a:t>
            </a:r>
            <a:r>
              <a:rPr lang="en-GB" altLang="en-US" sz="2400" b="1" dirty="0">
                <a:solidFill>
                  <a:srgbClr val="59EC4E"/>
                </a:solidFill>
              </a:rPr>
              <a:t>p53</a:t>
            </a:r>
            <a:r>
              <a:rPr lang="en-GB" altLang="en-US" sz="2400" dirty="0">
                <a:solidFill>
                  <a:schemeClr val="tx2">
                    <a:lumMod val="75000"/>
                  </a:schemeClr>
                </a:solidFill>
              </a:rPr>
              <a:t> was mainly in the </a:t>
            </a:r>
            <a:r>
              <a:rPr lang="en-GB" altLang="en-US" sz="2400" b="1" dirty="0">
                <a:solidFill>
                  <a:srgbClr val="59EC4E"/>
                </a:solidFill>
              </a:rPr>
              <a:t>nucleus</a:t>
            </a:r>
            <a:r>
              <a:rPr lang="en-GB" altLang="en-US" sz="2400" dirty="0">
                <a:solidFill>
                  <a:schemeClr val="tx2">
                    <a:lumMod val="75000"/>
                  </a:schemeClr>
                </a:solidFill>
              </a:rPr>
              <a:t> and </a:t>
            </a:r>
            <a:r>
              <a:rPr lang="en-GB" altLang="en-US" sz="2400" b="1" dirty="0">
                <a:solidFill>
                  <a:schemeClr val="accent6">
                    <a:lumMod val="75000"/>
                  </a:schemeClr>
                </a:solidFill>
              </a:rPr>
              <a:t>tau</a:t>
            </a:r>
            <a:r>
              <a:rPr lang="en-GB" altLang="en-US" sz="2400" dirty="0">
                <a:solidFill>
                  <a:schemeClr val="tx2">
                    <a:lumMod val="75000"/>
                  </a:schemeClr>
                </a:solidFill>
              </a:rPr>
              <a:t> was </a:t>
            </a:r>
            <a:r>
              <a:rPr lang="en-GB" altLang="en-US" sz="2400" dirty="0" smtClean="0">
                <a:solidFill>
                  <a:schemeClr val="tx2">
                    <a:lumMod val="75000"/>
                  </a:schemeClr>
                </a:solidFill>
              </a:rPr>
              <a:t>in </a:t>
            </a:r>
            <a:r>
              <a:rPr lang="en-GB" altLang="en-US" sz="2400" dirty="0">
                <a:solidFill>
                  <a:schemeClr val="tx2">
                    <a:lumMod val="75000"/>
                  </a:schemeClr>
                </a:solidFill>
              </a:rPr>
              <a:t>the </a:t>
            </a:r>
            <a:r>
              <a:rPr lang="en-GB" altLang="en-US" sz="2400" b="1" dirty="0">
                <a:solidFill>
                  <a:schemeClr val="accent6">
                    <a:lumMod val="75000"/>
                  </a:schemeClr>
                </a:solidFill>
              </a:rPr>
              <a:t>cytoskeleton</a:t>
            </a:r>
            <a:r>
              <a:rPr lang="en-GB" altLang="en-US" sz="2400" dirty="0">
                <a:solidFill>
                  <a:schemeClr val="tx2">
                    <a:lumMod val="75000"/>
                  </a:schemeClr>
                </a:solidFill>
              </a:rPr>
              <a:t> suggesting </a:t>
            </a:r>
            <a:r>
              <a:rPr lang="en-GB" altLang="en-US" sz="2400" b="1" dirty="0">
                <a:solidFill>
                  <a:schemeClr val="tx2">
                    <a:lumMod val="75000"/>
                  </a:schemeClr>
                </a:solidFill>
              </a:rPr>
              <a:t> indirect effects</a:t>
            </a:r>
          </a:p>
          <a:p>
            <a:pPr algn="l">
              <a:buClr>
                <a:srgbClr val="993300"/>
              </a:buClr>
              <a:buFontTx/>
              <a:buChar char="•"/>
            </a:pPr>
            <a:r>
              <a:rPr lang="en-GB" altLang="en-US" sz="2400" dirty="0">
                <a:solidFill>
                  <a:schemeClr val="tx2">
                    <a:lumMod val="75000"/>
                  </a:schemeClr>
                </a:solidFill>
              </a:rPr>
              <a:t> So the </a:t>
            </a:r>
            <a:r>
              <a:rPr lang="en-GB" altLang="en-US" sz="2400" dirty="0" smtClean="0">
                <a:solidFill>
                  <a:schemeClr val="tx2">
                    <a:lumMod val="75000"/>
                  </a:schemeClr>
                </a:solidFill>
              </a:rPr>
              <a:t>effect is via:</a:t>
            </a:r>
            <a:endParaRPr lang="en-GB" altLang="en-US" sz="2400" dirty="0">
              <a:solidFill>
                <a:schemeClr val="tx2">
                  <a:lumMod val="75000"/>
                </a:schemeClr>
              </a:solidFill>
            </a:endParaRPr>
          </a:p>
          <a:p>
            <a:pPr lvl="1" algn="l">
              <a:buClr>
                <a:srgbClr val="993300"/>
              </a:buClr>
              <a:buFont typeface="Arial" charset="0"/>
              <a:buChar char="–"/>
            </a:pPr>
            <a:r>
              <a:rPr lang="en-GB" altLang="en-US" sz="2400" dirty="0">
                <a:solidFill>
                  <a:schemeClr val="tx2">
                    <a:lumMod val="75000"/>
                  </a:schemeClr>
                </a:solidFill>
              </a:rPr>
              <a:t> either a transcriptional target of p53 </a:t>
            </a:r>
          </a:p>
          <a:p>
            <a:pPr lvl="1" algn="l">
              <a:buClr>
                <a:srgbClr val="993300"/>
              </a:buClr>
              <a:buFont typeface="Arial" charset="0"/>
              <a:buChar char="–"/>
            </a:pPr>
            <a:r>
              <a:rPr lang="en-GB" altLang="en-US" sz="2400" dirty="0">
                <a:solidFill>
                  <a:schemeClr val="tx2">
                    <a:lumMod val="75000"/>
                  </a:schemeClr>
                </a:solidFill>
              </a:rPr>
              <a:t> or a kinase which is downstream of p53 in the signalling </a:t>
            </a:r>
            <a:r>
              <a:rPr lang="en-GB" altLang="en-US" sz="2400" dirty="0" smtClean="0">
                <a:solidFill>
                  <a:schemeClr val="tx2">
                    <a:lumMod val="75000"/>
                  </a:schemeClr>
                </a:solidFill>
              </a:rPr>
              <a:t>pathway (</a:t>
            </a:r>
            <a:r>
              <a:rPr lang="en-GB" altLang="en-US" sz="2400" b="1" dirty="0" smtClean="0">
                <a:solidFill>
                  <a:schemeClr val="tx2">
                    <a:lumMod val="75000"/>
                  </a:schemeClr>
                </a:solidFill>
              </a:rPr>
              <a:t>GSK3</a:t>
            </a:r>
            <a:r>
              <a:rPr lang="el-GR" altLang="en-US" sz="2400" b="1" dirty="0" smtClean="0">
                <a:solidFill>
                  <a:schemeClr val="tx2">
                    <a:lumMod val="75000"/>
                  </a:schemeClr>
                </a:solidFill>
              </a:rPr>
              <a:t>β</a:t>
            </a:r>
            <a:r>
              <a:rPr lang="en-GB" altLang="en-US" sz="2400" b="1" dirty="0" smtClean="0">
                <a:solidFill>
                  <a:schemeClr val="tx2">
                    <a:lumMod val="75000"/>
                  </a:schemeClr>
                </a:solidFill>
              </a:rPr>
              <a:t>?</a:t>
            </a:r>
            <a:r>
              <a:rPr lang="en-GB" altLang="en-US" sz="2400" dirty="0" smtClean="0">
                <a:solidFill>
                  <a:schemeClr val="tx2">
                    <a:lumMod val="75000"/>
                  </a:schemeClr>
                </a:solidFill>
              </a:rPr>
              <a:t>)</a:t>
            </a:r>
            <a:endParaRPr lang="en-GB" altLang="en-US" sz="2400" dirty="0">
              <a:solidFill>
                <a:schemeClr val="tx2">
                  <a:lumMod val="75000"/>
                </a:schemeClr>
              </a:solidFill>
            </a:endParaRPr>
          </a:p>
        </p:txBody>
      </p:sp>
    </p:spTree>
    <p:extLst>
      <p:ext uri="{BB962C8B-B14F-4D97-AF65-F5344CB8AC3E}">
        <p14:creationId xmlns:p14="http://schemas.microsoft.com/office/powerpoint/2010/main" val="684325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0" y="116632"/>
            <a:ext cx="8676456" cy="1143000"/>
          </a:xfrm>
        </p:spPr>
        <p:txBody>
          <a:bodyPr>
            <a:normAutofit fontScale="90000"/>
          </a:bodyPr>
          <a:lstStyle/>
          <a:p>
            <a:pPr eaLnBrk="1" hangingPunct="1"/>
            <a:r>
              <a:rPr lang="en-GB" altLang="en-US" sz="4000" dirty="0" smtClean="0"/>
              <a:t>Is there a link between GSK3</a:t>
            </a:r>
            <a:r>
              <a:rPr lang="en-GB" altLang="en-US" sz="4000" dirty="0" smtClean="0">
                <a:latin typeface="Symbol" pitchFamily="18" charset="2"/>
              </a:rPr>
              <a:t>b,</a:t>
            </a:r>
            <a:r>
              <a:rPr lang="en-GB" altLang="en-US" sz="4000" dirty="0" smtClean="0"/>
              <a:t> p53, A</a:t>
            </a:r>
            <a:r>
              <a:rPr lang="en-GB" altLang="en-US" sz="4000" dirty="0" smtClean="0">
                <a:latin typeface="Symbol" pitchFamily="18" charset="2"/>
              </a:rPr>
              <a:t>b</a:t>
            </a:r>
            <a:r>
              <a:rPr lang="en-GB" altLang="en-US" sz="4000" dirty="0" smtClean="0"/>
              <a:t> and tau in AD?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4100" y="1340768"/>
            <a:ext cx="4495800" cy="5238750"/>
          </a:xfrm>
          <a:prstGeom prst="rect">
            <a:avLst/>
          </a:prstGeom>
        </p:spPr>
      </p:pic>
      <p:sp>
        <p:nvSpPr>
          <p:cNvPr id="5" name="Text Box 96"/>
          <p:cNvSpPr txBox="1">
            <a:spLocks noChangeArrowheads="1"/>
          </p:cNvSpPr>
          <p:nvPr/>
        </p:nvSpPr>
        <p:spPr bwMode="auto">
          <a:xfrm>
            <a:off x="5687050" y="6524625"/>
            <a:ext cx="31334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defRPr>
                <a:solidFill>
                  <a:schemeClr val="tx1"/>
                </a:solidFill>
                <a:latin typeface="Arial" charset="0"/>
                <a:cs typeface="Arial" charset="0"/>
              </a:defRPr>
            </a:lvl3pPr>
            <a:lvl4pPr marL="1600200" indent="-228600" algn="l" eaLnBrk="0" hangingPunct="0">
              <a:defRPr>
                <a:solidFill>
                  <a:schemeClr val="tx1"/>
                </a:solidFill>
                <a:latin typeface="Arial" charset="0"/>
                <a:cs typeface="Arial" charset="0"/>
              </a:defRPr>
            </a:lvl4pPr>
            <a:lvl5pPr marL="2057400" indent="-228600" algn="l"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400" i="1" dirty="0">
                <a:solidFill>
                  <a:srgbClr val="990000"/>
                </a:solidFill>
              </a:rPr>
              <a:t>Proctor &amp; Gray, Mol. Neur. </a:t>
            </a:r>
            <a:r>
              <a:rPr lang="en-GB" altLang="en-US" sz="1400" i="1" dirty="0" smtClean="0">
                <a:solidFill>
                  <a:srgbClr val="990000"/>
                </a:solidFill>
              </a:rPr>
              <a:t>2010, 5:7</a:t>
            </a:r>
            <a:r>
              <a:rPr lang="en-GB" altLang="en-US" i="1" dirty="0" smtClean="0">
                <a:solidFill>
                  <a:srgbClr val="990000"/>
                </a:solidFill>
              </a:rPr>
              <a:t> </a:t>
            </a:r>
            <a:endParaRPr lang="en-GB" altLang="en-US" i="1" dirty="0">
              <a:solidFill>
                <a:srgbClr val="990000"/>
              </a:solidFill>
            </a:endParaRPr>
          </a:p>
        </p:txBody>
      </p:sp>
    </p:spTree>
    <p:extLst>
      <p:ext uri="{BB962C8B-B14F-4D97-AF65-F5344CB8AC3E}">
        <p14:creationId xmlns:p14="http://schemas.microsoft.com/office/powerpoint/2010/main" val="36777734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93"/>
          <p:cNvSpPr>
            <a:spLocks noChangeArrowheads="1"/>
          </p:cNvSpPr>
          <p:nvPr/>
        </p:nvSpPr>
        <p:spPr bwMode="auto">
          <a:xfrm>
            <a:off x="1657350" y="2655888"/>
            <a:ext cx="250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defRPr>
                <a:solidFill>
                  <a:schemeClr val="tx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defRPr>
                <a:solidFill>
                  <a:schemeClr val="tx1"/>
                </a:solidFill>
                <a:latin typeface="Arial" charset="0"/>
                <a:cs typeface="Arial" charset="0"/>
              </a:defRPr>
            </a:lvl3pPr>
            <a:lvl4pPr marL="1600200" indent="-228600" algn="l" eaLnBrk="0" hangingPunct="0">
              <a:defRPr>
                <a:solidFill>
                  <a:schemeClr val="tx1"/>
                </a:solidFill>
                <a:latin typeface="Arial" charset="0"/>
                <a:cs typeface="Arial" charset="0"/>
              </a:defRPr>
            </a:lvl4pPr>
            <a:lvl5pPr marL="2057400" indent="-228600" algn="l"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ko-KR" sz="1200">
                <a:latin typeface="Times New Roman" pitchFamily="18" charset="0"/>
                <a:ea typeface="Batang" pitchFamily="18" charset="-127"/>
                <a:cs typeface="Times New Roman" pitchFamily="18" charset="0"/>
              </a:rPr>
              <a:t> </a:t>
            </a:r>
          </a:p>
          <a:p>
            <a:r>
              <a:rPr lang="en-GB" altLang="ko-KR" sz="1200">
                <a:latin typeface="Times New Roman" pitchFamily="18" charset="0"/>
                <a:ea typeface="Batang" pitchFamily="18" charset="-127"/>
                <a:cs typeface="Times New Roman" pitchFamily="18" charset="0"/>
              </a:rPr>
              <a:t> </a:t>
            </a:r>
            <a:r>
              <a:rPr lang="en-GB" altLang="ko-KR" sz="800">
                <a:ea typeface="Batang" pitchFamily="18" charset="-127"/>
                <a:cs typeface="Times New Roman" pitchFamily="18" charset="0"/>
              </a:rPr>
              <a:t> </a:t>
            </a:r>
            <a:endParaRPr lang="en-GB" altLang="ko-KR">
              <a:ea typeface="Batang" pitchFamily="18" charset="-127"/>
              <a:cs typeface="Times New Roman" pitchFamily="18" charset="0"/>
            </a:endParaRPr>
          </a:p>
        </p:txBody>
      </p:sp>
      <p:sp>
        <p:nvSpPr>
          <p:cNvPr id="27657" name="Rectangle 97"/>
          <p:cNvSpPr>
            <a:spLocks noGrp="1" noChangeArrowheads="1"/>
          </p:cNvSpPr>
          <p:nvPr>
            <p:ph type="title"/>
          </p:nvPr>
        </p:nvSpPr>
        <p:spPr>
          <a:xfrm>
            <a:off x="457200" y="260350"/>
            <a:ext cx="8229600" cy="1143000"/>
          </a:xfrm>
        </p:spPr>
        <p:txBody>
          <a:bodyPr/>
          <a:lstStyle/>
          <a:p>
            <a:pPr eaLnBrk="1" hangingPunct="1"/>
            <a:r>
              <a:rPr lang="en-GB" altLang="en-US" sz="4000" dirty="0" smtClean="0"/>
              <a:t>Model construction</a:t>
            </a:r>
          </a:p>
        </p:txBody>
      </p:sp>
      <p:sp>
        <p:nvSpPr>
          <p:cNvPr id="97" name="Text Box 96"/>
          <p:cNvSpPr txBox="1">
            <a:spLocks noChangeArrowheads="1"/>
          </p:cNvSpPr>
          <p:nvPr/>
        </p:nvSpPr>
        <p:spPr bwMode="auto">
          <a:xfrm>
            <a:off x="5687050" y="6524625"/>
            <a:ext cx="31334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defRPr>
                <a:solidFill>
                  <a:schemeClr val="tx1"/>
                </a:solidFill>
                <a:latin typeface="Arial" charset="0"/>
                <a:cs typeface="Arial" charset="0"/>
              </a:defRPr>
            </a:lvl3pPr>
            <a:lvl4pPr marL="1600200" indent="-228600" algn="l" eaLnBrk="0" hangingPunct="0">
              <a:defRPr>
                <a:solidFill>
                  <a:schemeClr val="tx1"/>
                </a:solidFill>
                <a:latin typeface="Arial" charset="0"/>
                <a:cs typeface="Arial" charset="0"/>
              </a:defRPr>
            </a:lvl4pPr>
            <a:lvl5pPr marL="2057400" indent="-228600" algn="l"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400" i="1" dirty="0">
                <a:solidFill>
                  <a:srgbClr val="990000"/>
                </a:solidFill>
              </a:rPr>
              <a:t>Proctor &amp; Gray, Mol. Neur. </a:t>
            </a:r>
            <a:r>
              <a:rPr lang="en-GB" altLang="en-US" sz="1400" i="1" dirty="0" smtClean="0">
                <a:solidFill>
                  <a:srgbClr val="990000"/>
                </a:solidFill>
              </a:rPr>
              <a:t>2010, 5:7</a:t>
            </a:r>
            <a:r>
              <a:rPr lang="en-GB" altLang="en-US" i="1" dirty="0" smtClean="0">
                <a:solidFill>
                  <a:srgbClr val="990000"/>
                </a:solidFill>
              </a:rPr>
              <a:t> </a:t>
            </a:r>
            <a:endParaRPr lang="en-GB" altLang="en-US" i="1" dirty="0">
              <a:solidFill>
                <a:srgbClr val="99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701" y="1557352"/>
            <a:ext cx="7186667" cy="5040000"/>
          </a:xfrm>
          <a:prstGeom prst="rect">
            <a:avLst/>
          </a:prstGeom>
        </p:spPr>
      </p:pic>
      <p:sp>
        <p:nvSpPr>
          <p:cNvPr id="3" name="TextBox 2"/>
          <p:cNvSpPr txBox="1"/>
          <p:nvPr/>
        </p:nvSpPr>
        <p:spPr>
          <a:xfrm>
            <a:off x="323528" y="1196752"/>
            <a:ext cx="4254883" cy="369332"/>
          </a:xfrm>
          <a:prstGeom prst="rect">
            <a:avLst/>
          </a:prstGeom>
          <a:noFill/>
        </p:spPr>
        <p:txBody>
          <a:bodyPr wrap="none" rtlCol="0">
            <a:spAutoFit/>
          </a:bodyPr>
          <a:lstStyle/>
          <a:p>
            <a:r>
              <a:rPr lang="en-GB" dirty="0" smtClean="0"/>
              <a:t>1. p53 turnover and interaction with GSK3</a:t>
            </a:r>
            <a:r>
              <a:rPr lang="el-GR" dirty="0" smtClean="0"/>
              <a:t>β</a:t>
            </a:r>
            <a:endParaRPr lang="en-GB" dirty="0"/>
          </a:p>
        </p:txBody>
      </p:sp>
      <p:grpSp>
        <p:nvGrpSpPr>
          <p:cNvPr id="9" name="Group 8"/>
          <p:cNvGrpSpPr/>
          <p:nvPr/>
        </p:nvGrpSpPr>
        <p:grpSpPr>
          <a:xfrm>
            <a:off x="5796136" y="1196752"/>
            <a:ext cx="3240360" cy="1008112"/>
            <a:chOff x="5796136" y="1196752"/>
            <a:chExt cx="3240360" cy="1008112"/>
          </a:xfrm>
        </p:grpSpPr>
        <p:sp>
          <p:nvSpPr>
            <p:cNvPr id="5" name="Rectangle 4"/>
            <p:cNvSpPr/>
            <p:nvPr/>
          </p:nvSpPr>
          <p:spPr>
            <a:xfrm>
              <a:off x="5796136" y="1196752"/>
              <a:ext cx="3240360" cy="100811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6012160" y="1484784"/>
              <a:ext cx="914400" cy="50405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ysClr val="windowText" lastClr="000000"/>
                  </a:solidFill>
                </a:rPr>
                <a:t>p53</a:t>
              </a:r>
              <a:endParaRPr lang="en-GB" dirty="0">
                <a:solidFill>
                  <a:sysClr val="windowText" lastClr="000000"/>
                </a:solidFill>
              </a:endParaRPr>
            </a:p>
          </p:txBody>
        </p:sp>
        <p:sp>
          <p:nvSpPr>
            <p:cNvPr id="8" name="Oval 7"/>
            <p:cNvSpPr/>
            <p:nvPr/>
          </p:nvSpPr>
          <p:spPr>
            <a:xfrm>
              <a:off x="7906072" y="1484784"/>
              <a:ext cx="914400" cy="5040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smtClean="0">
                  <a:solidFill>
                    <a:sysClr val="windowText" lastClr="000000"/>
                  </a:solidFill>
                </a:rPr>
                <a:t>Mdm2</a:t>
              </a:r>
              <a:endParaRPr lang="en-GB" dirty="0">
                <a:solidFill>
                  <a:sysClr val="windowText" lastClr="000000"/>
                </a:solidFill>
              </a:endParaRPr>
            </a:p>
          </p:txBody>
        </p:sp>
        <p:cxnSp>
          <p:nvCxnSpPr>
            <p:cNvPr id="7" name="Straight Connector 6"/>
            <p:cNvCxnSpPr/>
            <p:nvPr/>
          </p:nvCxnSpPr>
          <p:spPr>
            <a:xfrm>
              <a:off x="6948264" y="1795118"/>
              <a:ext cx="914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48264" y="1628800"/>
              <a:ext cx="914400" cy="0"/>
            </a:xfrm>
            <a:prstGeom prst="line">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48264" y="1700808"/>
              <a:ext cx="0" cy="180000"/>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427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93"/>
          <p:cNvSpPr>
            <a:spLocks noChangeArrowheads="1"/>
          </p:cNvSpPr>
          <p:nvPr/>
        </p:nvSpPr>
        <p:spPr bwMode="auto">
          <a:xfrm>
            <a:off x="1657350" y="2655888"/>
            <a:ext cx="250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defRPr>
                <a:solidFill>
                  <a:schemeClr val="tx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defRPr>
                <a:solidFill>
                  <a:schemeClr val="tx1"/>
                </a:solidFill>
                <a:latin typeface="Arial" charset="0"/>
                <a:cs typeface="Arial" charset="0"/>
              </a:defRPr>
            </a:lvl3pPr>
            <a:lvl4pPr marL="1600200" indent="-228600" algn="l" eaLnBrk="0" hangingPunct="0">
              <a:defRPr>
                <a:solidFill>
                  <a:schemeClr val="tx1"/>
                </a:solidFill>
                <a:latin typeface="Arial" charset="0"/>
                <a:cs typeface="Arial" charset="0"/>
              </a:defRPr>
            </a:lvl4pPr>
            <a:lvl5pPr marL="2057400" indent="-228600" algn="l"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ko-KR" sz="1200">
                <a:latin typeface="Times New Roman" pitchFamily="18" charset="0"/>
                <a:ea typeface="Batang" pitchFamily="18" charset="-127"/>
                <a:cs typeface="Times New Roman" pitchFamily="18" charset="0"/>
              </a:rPr>
              <a:t> </a:t>
            </a:r>
          </a:p>
          <a:p>
            <a:r>
              <a:rPr lang="en-GB" altLang="ko-KR" sz="1200">
                <a:latin typeface="Times New Roman" pitchFamily="18" charset="0"/>
                <a:ea typeface="Batang" pitchFamily="18" charset="-127"/>
                <a:cs typeface="Times New Roman" pitchFamily="18" charset="0"/>
              </a:rPr>
              <a:t> </a:t>
            </a:r>
            <a:r>
              <a:rPr lang="en-GB" altLang="ko-KR" sz="800">
                <a:ea typeface="Batang" pitchFamily="18" charset="-127"/>
                <a:cs typeface="Times New Roman" pitchFamily="18" charset="0"/>
              </a:rPr>
              <a:t> </a:t>
            </a:r>
            <a:endParaRPr lang="en-GB" altLang="ko-KR">
              <a:ea typeface="Batang" pitchFamily="18" charset="-127"/>
              <a:cs typeface="Times New Roman" pitchFamily="18" charset="0"/>
            </a:endParaRPr>
          </a:p>
        </p:txBody>
      </p:sp>
      <p:sp>
        <p:nvSpPr>
          <p:cNvPr id="97" name="Text Box 96"/>
          <p:cNvSpPr txBox="1">
            <a:spLocks noChangeArrowheads="1"/>
          </p:cNvSpPr>
          <p:nvPr/>
        </p:nvSpPr>
        <p:spPr bwMode="auto">
          <a:xfrm>
            <a:off x="5687050" y="6524625"/>
            <a:ext cx="31334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defRPr>
                <a:solidFill>
                  <a:schemeClr val="tx1"/>
                </a:solidFill>
                <a:latin typeface="Arial" charset="0"/>
                <a:cs typeface="Arial" charset="0"/>
              </a:defRPr>
            </a:lvl3pPr>
            <a:lvl4pPr marL="1600200" indent="-228600" algn="l" eaLnBrk="0" hangingPunct="0">
              <a:defRPr>
                <a:solidFill>
                  <a:schemeClr val="tx1"/>
                </a:solidFill>
                <a:latin typeface="Arial" charset="0"/>
                <a:cs typeface="Arial" charset="0"/>
              </a:defRPr>
            </a:lvl4pPr>
            <a:lvl5pPr marL="2057400" indent="-228600" algn="l"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400" i="1" dirty="0">
                <a:solidFill>
                  <a:srgbClr val="990000"/>
                </a:solidFill>
              </a:rPr>
              <a:t>Proctor &amp; Gray, Mol. Neur. </a:t>
            </a:r>
            <a:r>
              <a:rPr lang="en-GB" altLang="en-US" sz="1400" i="1" dirty="0" smtClean="0">
                <a:solidFill>
                  <a:srgbClr val="990000"/>
                </a:solidFill>
              </a:rPr>
              <a:t>2010, 5:7</a:t>
            </a:r>
            <a:r>
              <a:rPr lang="en-GB" altLang="en-US" i="1" dirty="0" smtClean="0">
                <a:solidFill>
                  <a:srgbClr val="990000"/>
                </a:solidFill>
              </a:rPr>
              <a:t> </a:t>
            </a:r>
            <a:endParaRPr lang="en-GB" altLang="en-US" i="1" dirty="0">
              <a:solidFill>
                <a:srgbClr val="990000"/>
              </a:solidFill>
            </a:endParaRPr>
          </a:p>
        </p:txBody>
      </p:sp>
      <p:sp>
        <p:nvSpPr>
          <p:cNvPr id="3" name="TextBox 2"/>
          <p:cNvSpPr txBox="1"/>
          <p:nvPr/>
        </p:nvSpPr>
        <p:spPr>
          <a:xfrm>
            <a:off x="323528" y="1196752"/>
            <a:ext cx="5942717" cy="369332"/>
          </a:xfrm>
          <a:prstGeom prst="rect">
            <a:avLst/>
          </a:prstGeom>
          <a:noFill/>
        </p:spPr>
        <p:txBody>
          <a:bodyPr wrap="none" rtlCol="0">
            <a:spAutoFit/>
          </a:bodyPr>
          <a:lstStyle/>
          <a:p>
            <a:r>
              <a:rPr lang="en-GB" dirty="0" smtClean="0"/>
              <a:t>2. A</a:t>
            </a:r>
            <a:r>
              <a:rPr lang="el-GR" dirty="0" smtClean="0"/>
              <a:t>β</a:t>
            </a:r>
            <a:r>
              <a:rPr lang="en-GB" dirty="0" smtClean="0"/>
              <a:t> production and aggregation; the DNA damage response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937" y="1959446"/>
            <a:ext cx="8620125" cy="4133850"/>
          </a:xfrm>
          <a:prstGeom prst="rect">
            <a:avLst/>
          </a:prstGeom>
        </p:spPr>
      </p:pic>
      <p:sp>
        <p:nvSpPr>
          <p:cNvPr id="8" name="Rectangle 97"/>
          <p:cNvSpPr txBox="1">
            <a:spLocks noChangeArrowheads="1"/>
          </p:cNvSpPr>
          <p:nvPr/>
        </p:nvSpPr>
        <p:spPr>
          <a:xfrm>
            <a:off x="457200" y="26035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2"/>
                </a:solidFill>
                <a:latin typeface="+mj-lt"/>
                <a:ea typeface="+mj-ea"/>
                <a:cs typeface="+mj-cs"/>
              </a:defRPr>
            </a:lvl1pPr>
          </a:lstStyle>
          <a:p>
            <a:r>
              <a:rPr lang="en-GB" altLang="en-US" sz="4000" dirty="0" smtClean="0"/>
              <a:t>Model construction</a:t>
            </a:r>
          </a:p>
        </p:txBody>
      </p:sp>
    </p:spTree>
    <p:extLst>
      <p:ext uri="{BB962C8B-B14F-4D97-AF65-F5344CB8AC3E}">
        <p14:creationId xmlns:p14="http://schemas.microsoft.com/office/powerpoint/2010/main" val="22116516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352" y="1629360"/>
            <a:ext cx="6720000" cy="5040000"/>
          </a:xfrm>
          <a:prstGeom prst="rect">
            <a:avLst/>
          </a:prstGeom>
        </p:spPr>
      </p:pic>
      <p:sp>
        <p:nvSpPr>
          <p:cNvPr id="27654" name="Rectangle 93"/>
          <p:cNvSpPr>
            <a:spLocks noChangeArrowheads="1"/>
          </p:cNvSpPr>
          <p:nvPr/>
        </p:nvSpPr>
        <p:spPr bwMode="auto">
          <a:xfrm>
            <a:off x="1657350" y="2655888"/>
            <a:ext cx="250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defRPr>
                <a:solidFill>
                  <a:schemeClr val="tx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defRPr>
                <a:solidFill>
                  <a:schemeClr val="tx1"/>
                </a:solidFill>
                <a:latin typeface="Arial" charset="0"/>
                <a:cs typeface="Arial" charset="0"/>
              </a:defRPr>
            </a:lvl3pPr>
            <a:lvl4pPr marL="1600200" indent="-228600" algn="l" eaLnBrk="0" hangingPunct="0">
              <a:defRPr>
                <a:solidFill>
                  <a:schemeClr val="tx1"/>
                </a:solidFill>
                <a:latin typeface="Arial" charset="0"/>
                <a:cs typeface="Arial" charset="0"/>
              </a:defRPr>
            </a:lvl4pPr>
            <a:lvl5pPr marL="2057400" indent="-228600" algn="l"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ko-KR" sz="1200">
                <a:latin typeface="Times New Roman" pitchFamily="18" charset="0"/>
                <a:ea typeface="Batang" pitchFamily="18" charset="-127"/>
                <a:cs typeface="Times New Roman" pitchFamily="18" charset="0"/>
              </a:rPr>
              <a:t> </a:t>
            </a:r>
          </a:p>
          <a:p>
            <a:r>
              <a:rPr lang="en-GB" altLang="ko-KR" sz="1200">
                <a:latin typeface="Times New Roman" pitchFamily="18" charset="0"/>
                <a:ea typeface="Batang" pitchFamily="18" charset="-127"/>
                <a:cs typeface="Times New Roman" pitchFamily="18" charset="0"/>
              </a:rPr>
              <a:t> </a:t>
            </a:r>
            <a:r>
              <a:rPr lang="en-GB" altLang="ko-KR" sz="800">
                <a:ea typeface="Batang" pitchFamily="18" charset="-127"/>
                <a:cs typeface="Times New Roman" pitchFamily="18" charset="0"/>
              </a:rPr>
              <a:t> </a:t>
            </a:r>
            <a:endParaRPr lang="en-GB" altLang="ko-KR">
              <a:ea typeface="Batang" pitchFamily="18" charset="-127"/>
              <a:cs typeface="Times New Roman" pitchFamily="18" charset="0"/>
            </a:endParaRPr>
          </a:p>
        </p:txBody>
      </p:sp>
      <p:sp>
        <p:nvSpPr>
          <p:cNvPr id="97" name="Text Box 96"/>
          <p:cNvSpPr txBox="1">
            <a:spLocks noChangeArrowheads="1"/>
          </p:cNvSpPr>
          <p:nvPr/>
        </p:nvSpPr>
        <p:spPr bwMode="auto">
          <a:xfrm>
            <a:off x="5687050" y="6524625"/>
            <a:ext cx="31334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defRPr>
                <a:solidFill>
                  <a:schemeClr val="tx1"/>
                </a:solidFill>
                <a:latin typeface="Arial" charset="0"/>
                <a:cs typeface="Arial" charset="0"/>
              </a:defRPr>
            </a:lvl3pPr>
            <a:lvl4pPr marL="1600200" indent="-228600" algn="l" eaLnBrk="0" hangingPunct="0">
              <a:defRPr>
                <a:solidFill>
                  <a:schemeClr val="tx1"/>
                </a:solidFill>
                <a:latin typeface="Arial" charset="0"/>
                <a:cs typeface="Arial" charset="0"/>
              </a:defRPr>
            </a:lvl4pPr>
            <a:lvl5pPr marL="2057400" indent="-228600" algn="l"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400" i="1" dirty="0">
                <a:solidFill>
                  <a:srgbClr val="990000"/>
                </a:solidFill>
              </a:rPr>
              <a:t>Proctor &amp; Gray, Mol. Neur. </a:t>
            </a:r>
            <a:r>
              <a:rPr lang="en-GB" altLang="en-US" sz="1400" i="1" dirty="0" smtClean="0">
                <a:solidFill>
                  <a:srgbClr val="990000"/>
                </a:solidFill>
              </a:rPr>
              <a:t>2010, 5:7</a:t>
            </a:r>
            <a:r>
              <a:rPr lang="en-GB" altLang="en-US" i="1" dirty="0" smtClean="0">
                <a:solidFill>
                  <a:srgbClr val="990000"/>
                </a:solidFill>
              </a:rPr>
              <a:t> </a:t>
            </a:r>
            <a:endParaRPr lang="en-GB" altLang="en-US" i="1" dirty="0">
              <a:solidFill>
                <a:srgbClr val="990000"/>
              </a:solidFill>
            </a:endParaRPr>
          </a:p>
        </p:txBody>
      </p:sp>
      <p:sp>
        <p:nvSpPr>
          <p:cNvPr id="3" name="TextBox 2"/>
          <p:cNvSpPr txBox="1"/>
          <p:nvPr/>
        </p:nvSpPr>
        <p:spPr>
          <a:xfrm>
            <a:off x="323528" y="1196752"/>
            <a:ext cx="3180935" cy="369332"/>
          </a:xfrm>
          <a:prstGeom prst="rect">
            <a:avLst/>
          </a:prstGeom>
          <a:noFill/>
        </p:spPr>
        <p:txBody>
          <a:bodyPr wrap="none" rtlCol="0">
            <a:spAutoFit/>
          </a:bodyPr>
          <a:lstStyle/>
          <a:p>
            <a:r>
              <a:rPr lang="en-GB" dirty="0"/>
              <a:t>3</a:t>
            </a:r>
            <a:r>
              <a:rPr lang="en-GB" dirty="0" smtClean="0"/>
              <a:t>. Tau turnover and aggregation</a:t>
            </a:r>
            <a:endParaRPr lang="en-GB" dirty="0"/>
          </a:p>
        </p:txBody>
      </p:sp>
      <p:sp>
        <p:nvSpPr>
          <p:cNvPr id="9" name="Rectangle 97"/>
          <p:cNvSpPr txBox="1">
            <a:spLocks noChangeArrowheads="1"/>
          </p:cNvSpPr>
          <p:nvPr/>
        </p:nvSpPr>
        <p:spPr>
          <a:xfrm>
            <a:off x="457200" y="26035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2"/>
                </a:solidFill>
                <a:latin typeface="+mj-lt"/>
                <a:ea typeface="+mj-ea"/>
                <a:cs typeface="+mj-cs"/>
              </a:defRPr>
            </a:lvl1pPr>
          </a:lstStyle>
          <a:p>
            <a:r>
              <a:rPr lang="en-GB" altLang="en-US" sz="4000" dirty="0" smtClean="0"/>
              <a:t>Model construction</a:t>
            </a:r>
          </a:p>
        </p:txBody>
      </p:sp>
    </p:spTree>
    <p:extLst>
      <p:ext uri="{BB962C8B-B14F-4D97-AF65-F5344CB8AC3E}">
        <p14:creationId xmlns:p14="http://schemas.microsoft.com/office/powerpoint/2010/main" val="1145161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2" name="Picture 8" descr="Fig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18864" y="1557338"/>
            <a:ext cx="8229600" cy="4314825"/>
          </a:xfrm>
        </p:spPr>
      </p:pic>
      <p:sp>
        <p:nvSpPr>
          <p:cNvPr id="47108" name="Rectangle 4"/>
          <p:cNvSpPr>
            <a:spLocks noGrp="1" noChangeArrowheads="1"/>
          </p:cNvSpPr>
          <p:nvPr>
            <p:ph type="title"/>
          </p:nvPr>
        </p:nvSpPr>
        <p:spPr>
          <a:xfrm>
            <a:off x="250825" y="115888"/>
            <a:ext cx="5986463" cy="1143000"/>
          </a:xfrm>
        </p:spPr>
        <p:txBody>
          <a:bodyPr>
            <a:normAutofit fontScale="90000"/>
          </a:bodyPr>
          <a:lstStyle/>
          <a:p>
            <a:r>
              <a:rPr lang="en-GB" altLang="en-US" sz="4000" smtClean="0"/>
              <a:t>Simulation results:</a:t>
            </a:r>
            <a:br>
              <a:rPr lang="en-GB" altLang="en-US" sz="4000" smtClean="0"/>
            </a:br>
            <a:r>
              <a:rPr lang="en-GB" altLang="en-US" sz="4000" smtClean="0"/>
              <a:t> unstressed cells</a:t>
            </a:r>
          </a:p>
        </p:txBody>
      </p:sp>
      <p:sp>
        <p:nvSpPr>
          <p:cNvPr id="47113" name="Text Box 9"/>
          <p:cNvSpPr txBox="1">
            <a:spLocks noChangeArrowheads="1"/>
          </p:cNvSpPr>
          <p:nvPr/>
        </p:nvSpPr>
        <p:spPr bwMode="auto">
          <a:xfrm>
            <a:off x="684213" y="6021388"/>
            <a:ext cx="211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GB" altLang="en-US" dirty="0"/>
              <a:t>A-D Individual runs</a:t>
            </a:r>
          </a:p>
        </p:txBody>
      </p:sp>
      <p:sp>
        <p:nvSpPr>
          <p:cNvPr id="47114" name="Text Box 10"/>
          <p:cNvSpPr txBox="1">
            <a:spLocks noChangeArrowheads="1"/>
          </p:cNvSpPr>
          <p:nvPr/>
        </p:nvSpPr>
        <p:spPr bwMode="auto">
          <a:xfrm>
            <a:off x="3563938" y="6021388"/>
            <a:ext cx="2457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GB" altLang="en-US"/>
              <a:t>E Average of 100 runs</a:t>
            </a:r>
          </a:p>
        </p:txBody>
      </p:sp>
      <p:sp>
        <p:nvSpPr>
          <p:cNvPr id="47115" name="Text Box 11"/>
          <p:cNvSpPr txBox="1">
            <a:spLocks noChangeArrowheads="1"/>
          </p:cNvSpPr>
          <p:nvPr/>
        </p:nvSpPr>
        <p:spPr bwMode="auto">
          <a:xfrm>
            <a:off x="6300788" y="6021388"/>
            <a:ext cx="2559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GB" altLang="en-US"/>
              <a:t>F Deterministic solution</a:t>
            </a:r>
          </a:p>
        </p:txBody>
      </p:sp>
      <p:sp>
        <p:nvSpPr>
          <p:cNvPr id="47124" name="Rectangle 20"/>
          <p:cNvSpPr>
            <a:spLocks noChangeArrowheads="1"/>
          </p:cNvSpPr>
          <p:nvPr/>
        </p:nvSpPr>
        <p:spPr bwMode="auto">
          <a:xfrm>
            <a:off x="5516563" y="6518275"/>
            <a:ext cx="3448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GB" altLang="en-US" i="1">
                <a:solidFill>
                  <a:srgbClr val="990000"/>
                </a:solidFill>
              </a:rPr>
              <a:t>Proctor &amp; Gray, Mol. Neur. 2010</a:t>
            </a:r>
          </a:p>
        </p:txBody>
      </p:sp>
      <p:grpSp>
        <p:nvGrpSpPr>
          <p:cNvPr id="16" name="Group 15"/>
          <p:cNvGrpSpPr/>
          <p:nvPr/>
        </p:nvGrpSpPr>
        <p:grpSpPr>
          <a:xfrm>
            <a:off x="7020272" y="260648"/>
            <a:ext cx="1656879" cy="1188219"/>
            <a:chOff x="7236296" y="1736725"/>
            <a:chExt cx="1656879" cy="1188219"/>
          </a:xfrm>
        </p:grpSpPr>
        <p:sp>
          <p:nvSpPr>
            <p:cNvPr id="17" name="Rectangle 16"/>
            <p:cNvSpPr/>
            <p:nvPr/>
          </p:nvSpPr>
          <p:spPr>
            <a:xfrm>
              <a:off x="7236296" y="1736944"/>
              <a:ext cx="914400" cy="11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21"/>
            <p:cNvGrpSpPr>
              <a:grpSpLocks/>
            </p:cNvGrpSpPr>
            <p:nvPr/>
          </p:nvGrpSpPr>
          <p:grpSpPr bwMode="auto">
            <a:xfrm>
              <a:off x="7343775" y="1736725"/>
              <a:ext cx="1549400" cy="1187450"/>
              <a:chOff x="4626" y="572"/>
              <a:chExt cx="976" cy="748"/>
            </a:xfrm>
            <a:solidFill>
              <a:schemeClr val="bg1"/>
            </a:solidFill>
          </p:grpSpPr>
          <p:sp>
            <p:nvSpPr>
              <p:cNvPr id="19" name="Line 22"/>
              <p:cNvSpPr>
                <a:spLocks noChangeShapeType="1"/>
              </p:cNvSpPr>
              <p:nvPr/>
            </p:nvSpPr>
            <p:spPr bwMode="auto">
              <a:xfrm>
                <a:off x="4627" y="671"/>
                <a:ext cx="273" cy="0"/>
              </a:xfrm>
              <a:prstGeom prst="line">
                <a:avLst/>
              </a:prstGeom>
              <a:grpFill/>
              <a:ln w="28575">
                <a:solidFill>
                  <a:srgbClr val="46DD2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 name="Line 23"/>
              <p:cNvSpPr>
                <a:spLocks noChangeShapeType="1"/>
              </p:cNvSpPr>
              <p:nvPr/>
            </p:nvSpPr>
            <p:spPr bwMode="auto">
              <a:xfrm>
                <a:off x="4626" y="775"/>
                <a:ext cx="273" cy="0"/>
              </a:xfrm>
              <a:prstGeom prst="line">
                <a:avLst/>
              </a:prstGeom>
              <a:grpFill/>
              <a:ln w="28575">
                <a:solidFill>
                  <a:srgbClr val="EB1A15"/>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 name="Line 24"/>
              <p:cNvSpPr>
                <a:spLocks noChangeShapeType="1"/>
              </p:cNvSpPr>
              <p:nvPr/>
            </p:nvSpPr>
            <p:spPr bwMode="auto">
              <a:xfrm>
                <a:off x="4626" y="890"/>
                <a:ext cx="273" cy="0"/>
              </a:xfrm>
              <a:prstGeom prst="line">
                <a:avLst/>
              </a:prstGeom>
              <a:grpFill/>
              <a:ln w="2857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 name="Line 25"/>
              <p:cNvSpPr>
                <a:spLocks noChangeShapeType="1"/>
              </p:cNvSpPr>
              <p:nvPr/>
            </p:nvSpPr>
            <p:spPr bwMode="auto">
              <a:xfrm>
                <a:off x="4626" y="1002"/>
                <a:ext cx="273" cy="0"/>
              </a:xfrm>
              <a:prstGeom prst="line">
                <a:avLst/>
              </a:prstGeom>
              <a:grpFill/>
              <a:ln w="28575">
                <a:solidFill>
                  <a:srgbClr val="66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 name="Line 26"/>
              <p:cNvSpPr>
                <a:spLocks noChangeShapeType="1"/>
              </p:cNvSpPr>
              <p:nvPr/>
            </p:nvSpPr>
            <p:spPr bwMode="auto">
              <a:xfrm>
                <a:off x="4626" y="1111"/>
                <a:ext cx="273" cy="0"/>
              </a:xfrm>
              <a:prstGeom prst="line">
                <a:avLst/>
              </a:prstGeom>
              <a:grpFill/>
              <a:ln w="28575">
                <a:solidFill>
                  <a:srgbClr val="0033CC"/>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 name="Line 27"/>
              <p:cNvSpPr>
                <a:spLocks noChangeShapeType="1"/>
              </p:cNvSpPr>
              <p:nvPr/>
            </p:nvSpPr>
            <p:spPr bwMode="auto">
              <a:xfrm>
                <a:off x="4626" y="1223"/>
                <a:ext cx="273" cy="0"/>
              </a:xfrm>
              <a:prstGeom prst="line">
                <a:avLst/>
              </a:prstGeom>
              <a:grpFill/>
              <a:ln w="28575">
                <a:solidFill>
                  <a:srgbClr val="FF66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 name="Text Box 28"/>
              <p:cNvSpPr txBox="1">
                <a:spLocks noChangeArrowheads="1"/>
              </p:cNvSpPr>
              <p:nvPr/>
            </p:nvSpPr>
            <p:spPr bwMode="auto">
              <a:xfrm>
                <a:off x="4912" y="572"/>
                <a:ext cx="690" cy="748"/>
              </a:xfrm>
              <a:prstGeom prst="rect">
                <a:avLst/>
              </a:prstGeom>
              <a:grp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GB" altLang="en-US" sz="1200"/>
                  <a:t>p53</a:t>
                </a:r>
              </a:p>
              <a:p>
                <a:pPr algn="l"/>
                <a:r>
                  <a:rPr lang="en-GB" altLang="en-US" sz="1200"/>
                  <a:t>Mdm2</a:t>
                </a:r>
              </a:p>
              <a:p>
                <a:pPr algn="l"/>
                <a:r>
                  <a:rPr lang="en-GB" altLang="en-US" sz="1200"/>
                  <a:t>Gsk3</a:t>
                </a:r>
                <a:r>
                  <a:rPr lang="en-GB" altLang="en-US" sz="1200">
                    <a:latin typeface="Symbol" pitchFamily="18" charset="2"/>
                  </a:rPr>
                  <a:t>b</a:t>
                </a:r>
                <a:r>
                  <a:rPr lang="en-GB" altLang="en-US" sz="1200"/>
                  <a:t>-p53</a:t>
                </a:r>
              </a:p>
              <a:p>
                <a:pPr algn="l"/>
                <a:r>
                  <a:rPr lang="en-GB" altLang="en-US" sz="1200"/>
                  <a:t>A</a:t>
                </a:r>
                <a:r>
                  <a:rPr lang="en-GB" altLang="en-US" sz="1200">
                    <a:latin typeface="Symbol" pitchFamily="18" charset="2"/>
                  </a:rPr>
                  <a:t>b</a:t>
                </a:r>
                <a:r>
                  <a:rPr lang="en-GB" altLang="en-US" sz="1200"/>
                  <a:t> plaque</a:t>
                </a:r>
              </a:p>
              <a:p>
                <a:pPr algn="l"/>
                <a:r>
                  <a:rPr lang="en-GB" altLang="en-US" sz="1200"/>
                  <a:t>Tau tangle</a:t>
                </a:r>
              </a:p>
              <a:p>
                <a:pPr algn="l"/>
                <a:r>
                  <a:rPr lang="en-GB" altLang="en-US" sz="1200"/>
                  <a:t>DNA damage</a:t>
                </a:r>
              </a:p>
            </p:txBody>
          </p:sp>
        </p:grpSp>
      </p:grpSp>
    </p:spTree>
    <p:extLst>
      <p:ext uri="{BB962C8B-B14F-4D97-AF65-F5344CB8AC3E}">
        <p14:creationId xmlns:p14="http://schemas.microsoft.com/office/powerpoint/2010/main" val="216367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6419056" cy="1143000"/>
          </a:xfrm>
        </p:spPr>
        <p:txBody>
          <a:bodyPr>
            <a:normAutofit fontScale="90000"/>
          </a:bodyPr>
          <a:lstStyle/>
          <a:p>
            <a:r>
              <a:rPr lang="en-GB" dirty="0" smtClean="0"/>
              <a:t>Model output for stressed conditions</a:t>
            </a:r>
            <a:endParaRPr lang="en-GB" dirty="0"/>
          </a:p>
        </p:txBody>
      </p:sp>
      <p:pic>
        <p:nvPicPr>
          <p:cNvPr id="1026" name="Picture 2" descr="An external file that holds a picture, illustration, etc.&#10;Object name is 1750-1326-5-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228569" cy="4320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3528" y="6165304"/>
            <a:ext cx="6551024" cy="461665"/>
          </a:xfrm>
          <a:prstGeom prst="rect">
            <a:avLst/>
          </a:prstGeom>
          <a:noFill/>
        </p:spPr>
        <p:txBody>
          <a:bodyPr wrap="none" rtlCol="0">
            <a:spAutoFit/>
          </a:bodyPr>
          <a:lstStyle/>
          <a:p>
            <a:r>
              <a:rPr lang="en-GB" sz="2400" dirty="0" smtClean="0"/>
              <a:t>An event to mimic irradiation was triggered at t=1h</a:t>
            </a:r>
            <a:endParaRPr lang="en-GB" sz="2400" dirty="0"/>
          </a:p>
        </p:txBody>
      </p:sp>
      <p:sp>
        <p:nvSpPr>
          <p:cNvPr id="8" name="Rectangle 17"/>
          <p:cNvSpPr>
            <a:spLocks noChangeArrowheads="1"/>
          </p:cNvSpPr>
          <p:nvPr/>
        </p:nvSpPr>
        <p:spPr bwMode="auto">
          <a:xfrm>
            <a:off x="6606024" y="6577607"/>
            <a:ext cx="25024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GB" altLang="en-US" sz="1400" i="1" dirty="0">
                <a:solidFill>
                  <a:srgbClr val="990000"/>
                </a:solidFill>
              </a:rPr>
              <a:t>Proctor &amp; Gray, Mol. Neur. 2010</a:t>
            </a:r>
          </a:p>
        </p:txBody>
      </p:sp>
      <p:grpSp>
        <p:nvGrpSpPr>
          <p:cNvPr id="9" name="Group 8"/>
          <p:cNvGrpSpPr/>
          <p:nvPr/>
        </p:nvGrpSpPr>
        <p:grpSpPr>
          <a:xfrm>
            <a:off x="7307609" y="260648"/>
            <a:ext cx="1656879" cy="1188219"/>
            <a:chOff x="7236296" y="1736725"/>
            <a:chExt cx="1656879" cy="1188219"/>
          </a:xfrm>
        </p:grpSpPr>
        <p:sp>
          <p:nvSpPr>
            <p:cNvPr id="10" name="Rectangle 9"/>
            <p:cNvSpPr/>
            <p:nvPr/>
          </p:nvSpPr>
          <p:spPr>
            <a:xfrm>
              <a:off x="7236296" y="1736944"/>
              <a:ext cx="914400" cy="11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21"/>
            <p:cNvGrpSpPr>
              <a:grpSpLocks/>
            </p:cNvGrpSpPr>
            <p:nvPr/>
          </p:nvGrpSpPr>
          <p:grpSpPr bwMode="auto">
            <a:xfrm>
              <a:off x="7343775" y="1736725"/>
              <a:ext cx="1549400" cy="1187450"/>
              <a:chOff x="4626" y="572"/>
              <a:chExt cx="976" cy="748"/>
            </a:xfrm>
            <a:solidFill>
              <a:schemeClr val="bg1"/>
            </a:solidFill>
          </p:grpSpPr>
          <p:sp>
            <p:nvSpPr>
              <p:cNvPr id="12" name="Line 22"/>
              <p:cNvSpPr>
                <a:spLocks noChangeShapeType="1"/>
              </p:cNvSpPr>
              <p:nvPr/>
            </p:nvSpPr>
            <p:spPr bwMode="auto">
              <a:xfrm>
                <a:off x="4627" y="671"/>
                <a:ext cx="273" cy="0"/>
              </a:xfrm>
              <a:prstGeom prst="line">
                <a:avLst/>
              </a:prstGeom>
              <a:grpFill/>
              <a:ln w="28575">
                <a:solidFill>
                  <a:srgbClr val="46DD2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 name="Line 23"/>
              <p:cNvSpPr>
                <a:spLocks noChangeShapeType="1"/>
              </p:cNvSpPr>
              <p:nvPr/>
            </p:nvSpPr>
            <p:spPr bwMode="auto">
              <a:xfrm>
                <a:off x="4626" y="775"/>
                <a:ext cx="273" cy="0"/>
              </a:xfrm>
              <a:prstGeom prst="line">
                <a:avLst/>
              </a:prstGeom>
              <a:grpFill/>
              <a:ln w="28575">
                <a:solidFill>
                  <a:srgbClr val="EB1A15"/>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 name="Line 24"/>
              <p:cNvSpPr>
                <a:spLocks noChangeShapeType="1"/>
              </p:cNvSpPr>
              <p:nvPr/>
            </p:nvSpPr>
            <p:spPr bwMode="auto">
              <a:xfrm>
                <a:off x="4626" y="890"/>
                <a:ext cx="273" cy="0"/>
              </a:xfrm>
              <a:prstGeom prst="line">
                <a:avLst/>
              </a:prstGeom>
              <a:grpFill/>
              <a:ln w="2857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5" name="Line 25"/>
              <p:cNvSpPr>
                <a:spLocks noChangeShapeType="1"/>
              </p:cNvSpPr>
              <p:nvPr/>
            </p:nvSpPr>
            <p:spPr bwMode="auto">
              <a:xfrm>
                <a:off x="4626" y="1002"/>
                <a:ext cx="273" cy="0"/>
              </a:xfrm>
              <a:prstGeom prst="line">
                <a:avLst/>
              </a:prstGeom>
              <a:grpFill/>
              <a:ln w="28575">
                <a:solidFill>
                  <a:srgbClr val="66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6" name="Line 26"/>
              <p:cNvSpPr>
                <a:spLocks noChangeShapeType="1"/>
              </p:cNvSpPr>
              <p:nvPr/>
            </p:nvSpPr>
            <p:spPr bwMode="auto">
              <a:xfrm>
                <a:off x="4626" y="1111"/>
                <a:ext cx="273" cy="0"/>
              </a:xfrm>
              <a:prstGeom prst="line">
                <a:avLst/>
              </a:prstGeom>
              <a:grpFill/>
              <a:ln w="28575">
                <a:solidFill>
                  <a:srgbClr val="0033CC"/>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7" name="Line 27"/>
              <p:cNvSpPr>
                <a:spLocks noChangeShapeType="1"/>
              </p:cNvSpPr>
              <p:nvPr/>
            </p:nvSpPr>
            <p:spPr bwMode="auto">
              <a:xfrm>
                <a:off x="4626" y="1223"/>
                <a:ext cx="273" cy="0"/>
              </a:xfrm>
              <a:prstGeom prst="line">
                <a:avLst/>
              </a:prstGeom>
              <a:grpFill/>
              <a:ln w="28575">
                <a:solidFill>
                  <a:srgbClr val="FF66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8" name="Text Box 28"/>
              <p:cNvSpPr txBox="1">
                <a:spLocks noChangeArrowheads="1"/>
              </p:cNvSpPr>
              <p:nvPr/>
            </p:nvSpPr>
            <p:spPr bwMode="auto">
              <a:xfrm>
                <a:off x="4912" y="572"/>
                <a:ext cx="690" cy="748"/>
              </a:xfrm>
              <a:prstGeom prst="rect">
                <a:avLst/>
              </a:prstGeom>
              <a:grp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GB" altLang="en-US" sz="1200"/>
                  <a:t>p53</a:t>
                </a:r>
              </a:p>
              <a:p>
                <a:pPr algn="l"/>
                <a:r>
                  <a:rPr lang="en-GB" altLang="en-US" sz="1200"/>
                  <a:t>Mdm2</a:t>
                </a:r>
              </a:p>
              <a:p>
                <a:pPr algn="l"/>
                <a:r>
                  <a:rPr lang="en-GB" altLang="en-US" sz="1200"/>
                  <a:t>Gsk3</a:t>
                </a:r>
                <a:r>
                  <a:rPr lang="en-GB" altLang="en-US" sz="1200">
                    <a:latin typeface="Symbol" pitchFamily="18" charset="2"/>
                  </a:rPr>
                  <a:t>b</a:t>
                </a:r>
                <a:r>
                  <a:rPr lang="en-GB" altLang="en-US" sz="1200"/>
                  <a:t>-p53</a:t>
                </a:r>
              </a:p>
              <a:p>
                <a:pPr algn="l"/>
                <a:r>
                  <a:rPr lang="en-GB" altLang="en-US" sz="1200"/>
                  <a:t>A</a:t>
                </a:r>
                <a:r>
                  <a:rPr lang="en-GB" altLang="en-US" sz="1200">
                    <a:latin typeface="Symbol" pitchFamily="18" charset="2"/>
                  </a:rPr>
                  <a:t>b</a:t>
                </a:r>
                <a:r>
                  <a:rPr lang="en-GB" altLang="en-US" sz="1200"/>
                  <a:t> plaque</a:t>
                </a:r>
              </a:p>
              <a:p>
                <a:pPr algn="l"/>
                <a:r>
                  <a:rPr lang="en-GB" altLang="en-US" sz="1200"/>
                  <a:t>Tau tangle</a:t>
                </a:r>
              </a:p>
              <a:p>
                <a:pPr algn="l"/>
                <a:r>
                  <a:rPr lang="en-GB" altLang="en-US" sz="1200"/>
                  <a:t>DNA damage</a:t>
                </a:r>
              </a:p>
            </p:txBody>
          </p:sp>
        </p:grpSp>
      </p:grpSp>
      <p:sp>
        <p:nvSpPr>
          <p:cNvPr id="19" name="Text Box 9"/>
          <p:cNvSpPr txBox="1">
            <a:spLocks noChangeArrowheads="1"/>
          </p:cNvSpPr>
          <p:nvPr/>
        </p:nvSpPr>
        <p:spPr bwMode="auto">
          <a:xfrm>
            <a:off x="684213" y="5805264"/>
            <a:ext cx="19383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GB" altLang="en-US" dirty="0" smtClean="0"/>
              <a:t>A-E </a:t>
            </a:r>
            <a:r>
              <a:rPr lang="en-GB" altLang="en-US" dirty="0"/>
              <a:t>Individual runs</a:t>
            </a:r>
          </a:p>
        </p:txBody>
      </p:sp>
      <p:sp>
        <p:nvSpPr>
          <p:cNvPr id="20" name="Text Box 10"/>
          <p:cNvSpPr txBox="1">
            <a:spLocks noChangeArrowheads="1"/>
          </p:cNvSpPr>
          <p:nvPr/>
        </p:nvSpPr>
        <p:spPr bwMode="auto">
          <a:xfrm>
            <a:off x="6390765" y="5805264"/>
            <a:ext cx="22136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GB" altLang="en-US" dirty="0"/>
              <a:t>F</a:t>
            </a:r>
            <a:r>
              <a:rPr lang="en-GB" altLang="en-US" dirty="0" smtClean="0"/>
              <a:t> </a:t>
            </a:r>
            <a:r>
              <a:rPr lang="en-GB" altLang="en-US" dirty="0"/>
              <a:t>Average of 100 runs</a:t>
            </a:r>
          </a:p>
        </p:txBody>
      </p:sp>
    </p:spTree>
    <p:extLst>
      <p:ext uri="{BB962C8B-B14F-4D97-AF65-F5344CB8AC3E}">
        <p14:creationId xmlns:p14="http://schemas.microsoft.com/office/powerpoint/2010/main" val="30325855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a:xfrm>
            <a:off x="457200" y="274638"/>
            <a:ext cx="6275388" cy="1143000"/>
          </a:xfrm>
        </p:spPr>
        <p:txBody>
          <a:bodyPr>
            <a:normAutofit fontScale="90000"/>
          </a:bodyPr>
          <a:lstStyle/>
          <a:p>
            <a:r>
              <a:rPr lang="en-GB" altLang="en-US" sz="4000" dirty="0" smtClean="0"/>
              <a:t>Stochastic events may initiate the aggregation process</a:t>
            </a:r>
          </a:p>
        </p:txBody>
      </p:sp>
      <p:pic>
        <p:nvPicPr>
          <p:cNvPr id="53254" name="Picture 6" descr="Fig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844675"/>
            <a:ext cx="8229600" cy="4314825"/>
          </a:xfrm>
        </p:spPr>
      </p:pic>
      <p:sp>
        <p:nvSpPr>
          <p:cNvPr id="53263" name="Text Box 15"/>
          <p:cNvSpPr txBox="1">
            <a:spLocks noChangeArrowheads="1"/>
          </p:cNvSpPr>
          <p:nvPr/>
        </p:nvSpPr>
        <p:spPr bwMode="auto">
          <a:xfrm>
            <a:off x="6081713" y="6092825"/>
            <a:ext cx="2444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GB" altLang="en-US"/>
              <a:t>F Average of 100 runs</a:t>
            </a:r>
          </a:p>
        </p:txBody>
      </p:sp>
      <p:sp>
        <p:nvSpPr>
          <p:cNvPr id="53264" name="Text Box 16"/>
          <p:cNvSpPr txBox="1">
            <a:spLocks noChangeArrowheads="1"/>
          </p:cNvSpPr>
          <p:nvPr/>
        </p:nvSpPr>
        <p:spPr bwMode="auto">
          <a:xfrm>
            <a:off x="598488" y="6092825"/>
            <a:ext cx="210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GB" altLang="en-US"/>
              <a:t>A-E Individual runs</a:t>
            </a:r>
          </a:p>
        </p:txBody>
      </p:sp>
      <p:sp>
        <p:nvSpPr>
          <p:cNvPr id="53265" name="Rectangle 17"/>
          <p:cNvSpPr>
            <a:spLocks noChangeArrowheads="1"/>
          </p:cNvSpPr>
          <p:nvPr/>
        </p:nvSpPr>
        <p:spPr bwMode="auto">
          <a:xfrm>
            <a:off x="5516563" y="6518275"/>
            <a:ext cx="3448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GB" altLang="en-US" i="1" dirty="0">
                <a:solidFill>
                  <a:srgbClr val="990000"/>
                </a:solidFill>
              </a:rPr>
              <a:t>Proctor &amp; Gray, Mol. Neur. 2010</a:t>
            </a:r>
          </a:p>
        </p:txBody>
      </p:sp>
      <p:grpSp>
        <p:nvGrpSpPr>
          <p:cNvPr id="15" name="Group 14"/>
          <p:cNvGrpSpPr/>
          <p:nvPr/>
        </p:nvGrpSpPr>
        <p:grpSpPr>
          <a:xfrm>
            <a:off x="7236296" y="476672"/>
            <a:ext cx="1656879" cy="1188219"/>
            <a:chOff x="7236296" y="1736725"/>
            <a:chExt cx="1656879" cy="1188219"/>
          </a:xfrm>
        </p:grpSpPr>
        <p:sp>
          <p:nvSpPr>
            <p:cNvPr id="16" name="Rectangle 15"/>
            <p:cNvSpPr/>
            <p:nvPr/>
          </p:nvSpPr>
          <p:spPr>
            <a:xfrm>
              <a:off x="7236296" y="1736944"/>
              <a:ext cx="914400" cy="11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21"/>
            <p:cNvGrpSpPr>
              <a:grpSpLocks/>
            </p:cNvGrpSpPr>
            <p:nvPr/>
          </p:nvGrpSpPr>
          <p:grpSpPr bwMode="auto">
            <a:xfrm>
              <a:off x="7343775" y="1736725"/>
              <a:ext cx="1549400" cy="1187450"/>
              <a:chOff x="4626" y="572"/>
              <a:chExt cx="976" cy="748"/>
            </a:xfrm>
            <a:solidFill>
              <a:schemeClr val="bg1"/>
            </a:solidFill>
          </p:grpSpPr>
          <p:sp>
            <p:nvSpPr>
              <p:cNvPr id="18" name="Line 22"/>
              <p:cNvSpPr>
                <a:spLocks noChangeShapeType="1"/>
              </p:cNvSpPr>
              <p:nvPr/>
            </p:nvSpPr>
            <p:spPr bwMode="auto">
              <a:xfrm>
                <a:off x="4627" y="671"/>
                <a:ext cx="273" cy="0"/>
              </a:xfrm>
              <a:prstGeom prst="line">
                <a:avLst/>
              </a:prstGeom>
              <a:grpFill/>
              <a:ln w="28575">
                <a:solidFill>
                  <a:srgbClr val="46DD2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 name="Line 23"/>
              <p:cNvSpPr>
                <a:spLocks noChangeShapeType="1"/>
              </p:cNvSpPr>
              <p:nvPr/>
            </p:nvSpPr>
            <p:spPr bwMode="auto">
              <a:xfrm>
                <a:off x="4626" y="775"/>
                <a:ext cx="273" cy="0"/>
              </a:xfrm>
              <a:prstGeom prst="line">
                <a:avLst/>
              </a:prstGeom>
              <a:grpFill/>
              <a:ln w="28575">
                <a:solidFill>
                  <a:srgbClr val="EB1A15"/>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 name="Line 24"/>
              <p:cNvSpPr>
                <a:spLocks noChangeShapeType="1"/>
              </p:cNvSpPr>
              <p:nvPr/>
            </p:nvSpPr>
            <p:spPr bwMode="auto">
              <a:xfrm>
                <a:off x="4626" y="890"/>
                <a:ext cx="273" cy="0"/>
              </a:xfrm>
              <a:prstGeom prst="line">
                <a:avLst/>
              </a:prstGeom>
              <a:grpFill/>
              <a:ln w="2857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 name="Line 25"/>
              <p:cNvSpPr>
                <a:spLocks noChangeShapeType="1"/>
              </p:cNvSpPr>
              <p:nvPr/>
            </p:nvSpPr>
            <p:spPr bwMode="auto">
              <a:xfrm>
                <a:off x="4626" y="1002"/>
                <a:ext cx="273" cy="0"/>
              </a:xfrm>
              <a:prstGeom prst="line">
                <a:avLst/>
              </a:prstGeom>
              <a:grpFill/>
              <a:ln w="28575">
                <a:solidFill>
                  <a:srgbClr val="66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 name="Line 26"/>
              <p:cNvSpPr>
                <a:spLocks noChangeShapeType="1"/>
              </p:cNvSpPr>
              <p:nvPr/>
            </p:nvSpPr>
            <p:spPr bwMode="auto">
              <a:xfrm>
                <a:off x="4626" y="1111"/>
                <a:ext cx="273" cy="0"/>
              </a:xfrm>
              <a:prstGeom prst="line">
                <a:avLst/>
              </a:prstGeom>
              <a:grpFill/>
              <a:ln w="28575">
                <a:solidFill>
                  <a:srgbClr val="0033CC"/>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 name="Line 27"/>
              <p:cNvSpPr>
                <a:spLocks noChangeShapeType="1"/>
              </p:cNvSpPr>
              <p:nvPr/>
            </p:nvSpPr>
            <p:spPr bwMode="auto">
              <a:xfrm>
                <a:off x="4626" y="1223"/>
                <a:ext cx="273" cy="0"/>
              </a:xfrm>
              <a:prstGeom prst="line">
                <a:avLst/>
              </a:prstGeom>
              <a:grpFill/>
              <a:ln w="28575">
                <a:solidFill>
                  <a:srgbClr val="FF66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 name="Text Box 28"/>
              <p:cNvSpPr txBox="1">
                <a:spLocks noChangeArrowheads="1"/>
              </p:cNvSpPr>
              <p:nvPr/>
            </p:nvSpPr>
            <p:spPr bwMode="auto">
              <a:xfrm>
                <a:off x="4912" y="572"/>
                <a:ext cx="690" cy="748"/>
              </a:xfrm>
              <a:prstGeom prst="rect">
                <a:avLst/>
              </a:prstGeom>
              <a:grp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GB" altLang="en-US" sz="1200"/>
                  <a:t>p53</a:t>
                </a:r>
              </a:p>
              <a:p>
                <a:pPr algn="l"/>
                <a:r>
                  <a:rPr lang="en-GB" altLang="en-US" sz="1200"/>
                  <a:t>Mdm2</a:t>
                </a:r>
              </a:p>
              <a:p>
                <a:pPr algn="l"/>
                <a:r>
                  <a:rPr lang="en-GB" altLang="en-US" sz="1200"/>
                  <a:t>Gsk3</a:t>
                </a:r>
                <a:r>
                  <a:rPr lang="en-GB" altLang="en-US" sz="1200">
                    <a:latin typeface="Symbol" pitchFamily="18" charset="2"/>
                  </a:rPr>
                  <a:t>b</a:t>
                </a:r>
                <a:r>
                  <a:rPr lang="en-GB" altLang="en-US" sz="1200"/>
                  <a:t>-p53</a:t>
                </a:r>
              </a:p>
              <a:p>
                <a:pPr algn="l"/>
                <a:r>
                  <a:rPr lang="en-GB" altLang="en-US" sz="1200"/>
                  <a:t>A</a:t>
                </a:r>
                <a:r>
                  <a:rPr lang="en-GB" altLang="en-US" sz="1200">
                    <a:latin typeface="Symbol" pitchFamily="18" charset="2"/>
                  </a:rPr>
                  <a:t>b</a:t>
                </a:r>
                <a:r>
                  <a:rPr lang="en-GB" altLang="en-US" sz="1200"/>
                  <a:t> plaque</a:t>
                </a:r>
              </a:p>
              <a:p>
                <a:pPr algn="l"/>
                <a:r>
                  <a:rPr lang="en-GB" altLang="en-US" sz="1200"/>
                  <a:t>Tau tangle</a:t>
                </a:r>
              </a:p>
              <a:p>
                <a:pPr algn="l"/>
                <a:r>
                  <a:rPr lang="en-GB" altLang="en-US" sz="1200"/>
                  <a:t>DNA damage</a:t>
                </a:r>
              </a:p>
            </p:txBody>
          </p:sp>
        </p:grpSp>
      </p:grpSp>
    </p:spTree>
    <p:extLst>
      <p:ext uri="{BB962C8B-B14F-4D97-AF65-F5344CB8AC3E}">
        <p14:creationId xmlns:p14="http://schemas.microsoft.com/office/powerpoint/2010/main" val="8785638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a:bodyPr>
          <a:lstStyle/>
          <a:p>
            <a:r>
              <a:rPr lang="en-GB" altLang="en-US" sz="4000" dirty="0" smtClean="0"/>
              <a:t>Using the model to test interventions</a:t>
            </a:r>
          </a:p>
        </p:txBody>
      </p:sp>
      <p:sp>
        <p:nvSpPr>
          <p:cNvPr id="55299" name="Rectangle 3"/>
          <p:cNvSpPr>
            <a:spLocks noGrp="1" noChangeArrowheads="1"/>
          </p:cNvSpPr>
          <p:nvPr>
            <p:ph type="body" idx="1"/>
          </p:nvPr>
        </p:nvSpPr>
        <p:spPr>
          <a:xfrm>
            <a:off x="457200" y="1927373"/>
            <a:ext cx="8229600" cy="4525963"/>
          </a:xfrm>
        </p:spPr>
        <p:txBody>
          <a:bodyPr/>
          <a:lstStyle/>
          <a:p>
            <a:r>
              <a:rPr lang="en-GB" altLang="en-US" dirty="0" smtClean="0"/>
              <a:t>Immunization with A</a:t>
            </a:r>
            <a:r>
              <a:rPr lang="en-GB" altLang="en-US" dirty="0" smtClean="0">
                <a:latin typeface="Symbol" pitchFamily="18" charset="2"/>
              </a:rPr>
              <a:t>b</a:t>
            </a:r>
            <a:r>
              <a:rPr lang="en-GB" altLang="en-US" dirty="0" smtClean="0"/>
              <a:t> leads to less plaques and also less tau tangles.</a:t>
            </a:r>
          </a:p>
          <a:p>
            <a:r>
              <a:rPr lang="en-GB" altLang="en-US" dirty="0" smtClean="0"/>
              <a:t>It works by:</a:t>
            </a:r>
          </a:p>
          <a:p>
            <a:pPr lvl="1"/>
            <a:r>
              <a:rPr lang="en-GB" altLang="en-US" dirty="0" smtClean="0"/>
              <a:t>increasing A</a:t>
            </a:r>
            <a:r>
              <a:rPr lang="en-GB" altLang="en-US" dirty="0" smtClean="0">
                <a:latin typeface="Symbol" pitchFamily="18" charset="2"/>
              </a:rPr>
              <a:t>b</a:t>
            </a:r>
            <a:r>
              <a:rPr lang="en-GB" altLang="en-US" dirty="0" smtClean="0"/>
              <a:t> clearance</a:t>
            </a:r>
          </a:p>
          <a:p>
            <a:pPr lvl="1"/>
            <a:r>
              <a:rPr lang="en-GB" altLang="en-US" dirty="0"/>
              <a:t>d</a:t>
            </a:r>
            <a:r>
              <a:rPr lang="en-GB" altLang="en-US" dirty="0" smtClean="0"/>
              <a:t>isaggregating plaques</a:t>
            </a:r>
          </a:p>
          <a:p>
            <a:pPr lvl="1"/>
            <a:r>
              <a:rPr lang="en-GB" altLang="en-US" dirty="0"/>
              <a:t>a</a:t>
            </a:r>
            <a:r>
              <a:rPr lang="en-GB" altLang="en-US" dirty="0" smtClean="0"/>
              <a:t>ctivation of glia cells to engulf and degrade plaques</a:t>
            </a:r>
          </a:p>
          <a:p>
            <a:r>
              <a:rPr lang="en-GB" altLang="en-US" dirty="0" smtClean="0"/>
              <a:t>But why are tau tangles reduced?</a:t>
            </a:r>
          </a:p>
        </p:txBody>
      </p:sp>
    </p:spTree>
    <p:extLst>
      <p:ext uri="{BB962C8B-B14F-4D97-AF65-F5344CB8AC3E}">
        <p14:creationId xmlns:p14="http://schemas.microsoft.com/office/powerpoint/2010/main" val="3469968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complexity of ageing</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2139" y="1600200"/>
            <a:ext cx="7099721" cy="4525963"/>
          </a:xfrm>
        </p:spPr>
      </p:pic>
      <p:sp>
        <p:nvSpPr>
          <p:cNvPr id="3" name="TextBox 2"/>
          <p:cNvSpPr txBox="1"/>
          <p:nvPr/>
        </p:nvSpPr>
        <p:spPr>
          <a:xfrm>
            <a:off x="5220072" y="6381328"/>
            <a:ext cx="3819956" cy="369332"/>
          </a:xfrm>
          <a:prstGeom prst="rect">
            <a:avLst/>
          </a:prstGeom>
          <a:noFill/>
        </p:spPr>
        <p:txBody>
          <a:bodyPr wrap="none" rtlCol="0">
            <a:spAutoFit/>
          </a:bodyPr>
          <a:lstStyle/>
          <a:p>
            <a:r>
              <a:rPr lang="en-GB" i="1" dirty="0" smtClean="0"/>
              <a:t>Mc  </a:t>
            </a:r>
            <a:r>
              <a:rPr lang="en-GB" i="1" dirty="0" err="1" smtClean="0"/>
              <a:t>Auley</a:t>
            </a:r>
            <a:r>
              <a:rPr lang="en-GB" i="1" dirty="0" smtClean="0"/>
              <a:t> et al., 2017, </a:t>
            </a:r>
            <a:r>
              <a:rPr lang="en-GB" i="1" dirty="0" err="1" smtClean="0"/>
              <a:t>Biosc</a:t>
            </a:r>
            <a:r>
              <a:rPr lang="en-GB" i="1" dirty="0" smtClean="0"/>
              <a:t> Rep, 37(1)</a:t>
            </a:r>
            <a:endParaRPr lang="en-GB" i="1" dirty="0"/>
          </a:p>
        </p:txBody>
      </p:sp>
    </p:spTree>
    <p:extLst>
      <p:ext uri="{BB962C8B-B14F-4D97-AF65-F5344CB8AC3E}">
        <p14:creationId xmlns:p14="http://schemas.microsoft.com/office/powerpoint/2010/main" val="35727619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GB" altLang="en-US" smtClean="0"/>
              <a:t>Modelling A</a:t>
            </a:r>
            <a:r>
              <a:rPr lang="en-GB" altLang="en-US" smtClean="0">
                <a:latin typeface="Symbol" pitchFamily="18" charset="2"/>
              </a:rPr>
              <a:t>b</a:t>
            </a:r>
            <a:r>
              <a:rPr lang="en-GB" altLang="en-US" smtClean="0"/>
              <a:t> immunization</a:t>
            </a:r>
          </a:p>
        </p:txBody>
      </p:sp>
      <p:sp>
        <p:nvSpPr>
          <p:cNvPr id="58371" name="Rectangle 3"/>
          <p:cNvSpPr>
            <a:spLocks noGrp="1" noChangeArrowheads="1"/>
          </p:cNvSpPr>
          <p:nvPr>
            <p:ph type="body" idx="1"/>
          </p:nvPr>
        </p:nvSpPr>
        <p:spPr>
          <a:xfrm>
            <a:off x="457200" y="5445224"/>
            <a:ext cx="8229600" cy="1348034"/>
          </a:xfrm>
        </p:spPr>
        <p:txBody>
          <a:bodyPr>
            <a:normAutofit fontScale="25000" lnSpcReduction="20000"/>
          </a:bodyPr>
          <a:lstStyle/>
          <a:p>
            <a:pPr>
              <a:buFontTx/>
              <a:buNone/>
            </a:pPr>
            <a:r>
              <a:rPr lang="en-GB" altLang="en-US" dirty="0" smtClean="0"/>
              <a:t>                                         </a:t>
            </a:r>
          </a:p>
          <a:p>
            <a:endParaRPr lang="en-GB" altLang="en-US" dirty="0" smtClean="0"/>
          </a:p>
          <a:p>
            <a:r>
              <a:rPr lang="en-GB" altLang="en-US" sz="8000" dirty="0" smtClean="0"/>
              <a:t>Glia are partially activated by plaques and fully activated by </a:t>
            </a:r>
            <a:r>
              <a:rPr lang="en-GB" altLang="en-US" sz="8000" dirty="0" err="1" smtClean="0"/>
              <a:t>AntiA</a:t>
            </a:r>
            <a:r>
              <a:rPr lang="el-GR" altLang="en-US" sz="8000" dirty="0" smtClean="0"/>
              <a:t>β</a:t>
            </a:r>
            <a:endParaRPr lang="en-GB" altLang="en-US" sz="8000" dirty="0" smtClean="0"/>
          </a:p>
          <a:p>
            <a:r>
              <a:rPr lang="en-GB" altLang="en-US" sz="8000" dirty="0" smtClean="0"/>
              <a:t>Looked at effect of adding antibodies at different time points</a:t>
            </a:r>
          </a:p>
          <a:p>
            <a:endParaRPr lang="en-GB" altLang="en-US" sz="7400" dirty="0" smtClean="0"/>
          </a:p>
        </p:txBody>
      </p:sp>
      <p:sp>
        <p:nvSpPr>
          <p:cNvPr id="5" name="TextBox 4"/>
          <p:cNvSpPr txBox="1"/>
          <p:nvPr/>
        </p:nvSpPr>
        <p:spPr>
          <a:xfrm>
            <a:off x="5452686" y="6505599"/>
            <a:ext cx="3079754" cy="307777"/>
          </a:xfrm>
          <a:prstGeom prst="rect">
            <a:avLst/>
          </a:prstGeom>
          <a:noFill/>
        </p:spPr>
        <p:txBody>
          <a:bodyPr wrap="none" rtlCol="0">
            <a:spAutoFit/>
          </a:bodyPr>
          <a:lstStyle/>
          <a:p>
            <a:r>
              <a:rPr lang="en-GB" sz="1400" i="1" dirty="0" smtClean="0"/>
              <a:t>Proctor et al., 2013, PLoS ONE 8:e73631</a:t>
            </a:r>
            <a:endParaRPr lang="en-GB" sz="1400" i="1" dirty="0"/>
          </a:p>
        </p:txBody>
      </p:sp>
      <p:grpSp>
        <p:nvGrpSpPr>
          <p:cNvPr id="8" name="Group 7"/>
          <p:cNvGrpSpPr/>
          <p:nvPr/>
        </p:nvGrpSpPr>
        <p:grpSpPr>
          <a:xfrm>
            <a:off x="898624" y="1857018"/>
            <a:ext cx="7561808" cy="3300174"/>
            <a:chOff x="754608" y="1568986"/>
            <a:chExt cx="7561808" cy="3300174"/>
          </a:xfrm>
        </p:grpSpPr>
        <p:sp>
          <p:nvSpPr>
            <p:cNvPr id="24" name="Line 7"/>
            <p:cNvSpPr>
              <a:spLocks noChangeShapeType="1"/>
            </p:cNvSpPr>
            <p:nvPr/>
          </p:nvSpPr>
          <p:spPr bwMode="auto">
            <a:xfrm>
              <a:off x="1187624" y="2276872"/>
              <a:ext cx="0" cy="1800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7" name="Group 6"/>
            <p:cNvGrpSpPr/>
            <p:nvPr/>
          </p:nvGrpSpPr>
          <p:grpSpPr>
            <a:xfrm>
              <a:off x="754608" y="1568986"/>
              <a:ext cx="7561808" cy="3300174"/>
              <a:chOff x="754608" y="1556792"/>
              <a:chExt cx="7561808" cy="3300174"/>
            </a:xfrm>
          </p:grpSpPr>
          <p:grpSp>
            <p:nvGrpSpPr>
              <p:cNvPr id="4" name="Group 3"/>
              <p:cNvGrpSpPr/>
              <p:nvPr/>
            </p:nvGrpSpPr>
            <p:grpSpPr>
              <a:xfrm>
                <a:off x="754608" y="1556792"/>
                <a:ext cx="3241328" cy="3300174"/>
                <a:chOff x="754608" y="2420888"/>
                <a:chExt cx="3241328" cy="3300174"/>
              </a:xfrm>
            </p:grpSpPr>
            <p:grpSp>
              <p:nvGrpSpPr>
                <p:cNvPr id="2" name="Group 1"/>
                <p:cNvGrpSpPr/>
                <p:nvPr/>
              </p:nvGrpSpPr>
              <p:grpSpPr>
                <a:xfrm>
                  <a:off x="754608" y="2420888"/>
                  <a:ext cx="3241328" cy="2453062"/>
                  <a:chOff x="1186805" y="2420888"/>
                  <a:chExt cx="3241328" cy="2453062"/>
                </a:xfrm>
              </p:grpSpPr>
              <p:sp>
                <p:nvSpPr>
                  <p:cNvPr id="58372" name="Oval 4"/>
                  <p:cNvSpPr>
                    <a:spLocks noChangeArrowheads="1"/>
                  </p:cNvSpPr>
                  <p:nvPr/>
                </p:nvSpPr>
                <p:spPr bwMode="auto">
                  <a:xfrm>
                    <a:off x="1186805" y="2420888"/>
                    <a:ext cx="1081088" cy="647700"/>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2400" dirty="0"/>
                      <a:t>A</a:t>
                    </a:r>
                    <a:r>
                      <a:rPr lang="en-GB" altLang="en-US" sz="2400" dirty="0">
                        <a:latin typeface="Symbol" pitchFamily="18" charset="2"/>
                      </a:rPr>
                      <a:t>b</a:t>
                    </a:r>
                  </a:p>
                </p:txBody>
              </p:sp>
              <p:sp>
                <p:nvSpPr>
                  <p:cNvPr id="9" name="Oval 4"/>
                  <p:cNvSpPr>
                    <a:spLocks noChangeArrowheads="1"/>
                  </p:cNvSpPr>
                  <p:nvPr/>
                </p:nvSpPr>
                <p:spPr bwMode="auto">
                  <a:xfrm>
                    <a:off x="2996135" y="4149452"/>
                    <a:ext cx="1431998" cy="724498"/>
                  </a:xfrm>
                  <a:prstGeom prst="ellipse">
                    <a:avLst/>
                  </a:prstGeom>
                  <a:solidFill>
                    <a:srgbClr val="00B050"/>
                  </a:solidFill>
                  <a:ln w="9525">
                    <a:solidFill>
                      <a:schemeClr val="tx1"/>
                    </a:solidFill>
                    <a:round/>
                    <a:headEnd/>
                    <a:tailEnd/>
                  </a:ln>
                  <a:effectLst/>
                  <a:extLst/>
                </p:spPr>
                <p:txBody>
                  <a:bodyPr wrap="none" lIns="0" rIns="0" anchor="ctr"/>
                  <a:lstStyle/>
                  <a:p>
                    <a:r>
                      <a:rPr lang="en-GB" altLang="en-US" sz="2400" dirty="0" err="1" smtClean="0"/>
                      <a:t>AntiA</a:t>
                    </a:r>
                    <a:r>
                      <a:rPr lang="en-GB" altLang="en-US" sz="2400" dirty="0" err="1" smtClean="0">
                        <a:latin typeface="Symbol" pitchFamily="18" charset="2"/>
                      </a:rPr>
                      <a:t>b</a:t>
                    </a:r>
                    <a:endParaRPr lang="en-GB" altLang="en-US" sz="2400" dirty="0">
                      <a:latin typeface="Symbol" pitchFamily="18" charset="2"/>
                    </a:endParaRPr>
                  </a:p>
                </p:txBody>
              </p:sp>
              <p:sp>
                <p:nvSpPr>
                  <p:cNvPr id="13" name="Line 7"/>
                  <p:cNvSpPr>
                    <a:spLocks noChangeShapeType="1"/>
                  </p:cNvSpPr>
                  <p:nvPr/>
                </p:nvSpPr>
                <p:spPr bwMode="auto">
                  <a:xfrm flipH="1">
                    <a:off x="2339901" y="2780928"/>
                    <a:ext cx="19800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mc:AlternateContent xmlns:mc="http://schemas.openxmlformats.org/markup-compatibility/2006" xmlns:a14="http://schemas.microsoft.com/office/drawing/2010/main">
              <mc:Choice Requires="a14">
                <p:sp>
                  <p:nvSpPr>
                    <p:cNvPr id="3" name="TextBox 2"/>
                    <p:cNvSpPr txBox="1"/>
                    <p:nvPr/>
                  </p:nvSpPr>
                  <p:spPr>
                    <a:xfrm>
                      <a:off x="853370" y="5013176"/>
                      <a:ext cx="622286"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4000" i="1" smtClean="0">
                                <a:latin typeface="Cambria Math"/>
                                <a:ea typeface="Cambria Math"/>
                              </a:rPr>
                              <m:t>∅</m:t>
                            </m:r>
                          </m:oMath>
                        </m:oMathPara>
                      </a14:m>
                      <a:endParaRPr lang="en-GB" sz="4000" dirty="0"/>
                    </a:p>
                  </p:txBody>
                </p:sp>
              </mc:Choice>
              <mc:Fallback xmlns="">
                <p:sp>
                  <p:nvSpPr>
                    <p:cNvPr id="3" name="TextBox 2"/>
                    <p:cNvSpPr txBox="1">
                      <a:spLocks noRot="1" noChangeAspect="1" noMove="1" noResize="1" noEditPoints="1" noAdjustHandles="1" noChangeArrowheads="1" noChangeShapeType="1" noTextEdit="1"/>
                    </p:cNvSpPr>
                    <p:nvPr/>
                  </p:nvSpPr>
                  <p:spPr>
                    <a:xfrm>
                      <a:off x="853370" y="5013176"/>
                      <a:ext cx="622286" cy="707886"/>
                    </a:xfrm>
                    <a:prstGeom prst="rect">
                      <a:avLst/>
                    </a:prstGeom>
                    <a:blipFill rotWithShape="0">
                      <a:blip r:embed="rId2"/>
                      <a:stretch>
                        <a:fillRect/>
                      </a:stretch>
                    </a:blipFill>
                  </p:spPr>
                  <p:txBody>
                    <a:bodyPr/>
                    <a:lstStyle/>
                    <a:p>
                      <a:r>
                        <a:rPr lang="en-GB">
                          <a:noFill/>
                        </a:rPr>
                        <a:t> </a:t>
                      </a:r>
                    </a:p>
                  </p:txBody>
                </p:sp>
              </mc:Fallback>
            </mc:AlternateContent>
          </p:grpSp>
          <p:sp>
            <p:nvSpPr>
              <p:cNvPr id="23" name="Line 7"/>
              <p:cNvSpPr>
                <a:spLocks noChangeShapeType="1"/>
              </p:cNvSpPr>
              <p:nvPr/>
            </p:nvSpPr>
            <p:spPr bwMode="auto">
              <a:xfrm flipV="1">
                <a:off x="3203848" y="1976806"/>
                <a:ext cx="0" cy="1188000"/>
              </a:xfrm>
              <a:prstGeom prst="line">
                <a:avLst/>
              </a:prstGeom>
              <a:noFill/>
              <a:ln w="571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6" name="Group 5"/>
              <p:cNvGrpSpPr/>
              <p:nvPr/>
            </p:nvGrpSpPr>
            <p:grpSpPr>
              <a:xfrm>
                <a:off x="3995936" y="1556792"/>
                <a:ext cx="4320480" cy="2592288"/>
                <a:chOff x="3995936" y="1556792"/>
                <a:chExt cx="4320480" cy="2592288"/>
              </a:xfrm>
            </p:grpSpPr>
            <p:sp>
              <p:nvSpPr>
                <p:cNvPr id="18" name="Oval 4"/>
                <p:cNvSpPr>
                  <a:spLocks noChangeArrowheads="1"/>
                </p:cNvSpPr>
                <p:nvPr/>
              </p:nvSpPr>
              <p:spPr bwMode="auto">
                <a:xfrm>
                  <a:off x="5868144" y="3213348"/>
                  <a:ext cx="1728192" cy="935732"/>
                </a:xfrm>
                <a:prstGeom prst="ellipse">
                  <a:avLst/>
                </a:prstGeom>
                <a:solidFill>
                  <a:srgbClr val="E78519"/>
                </a:solidFill>
                <a:ln w="9525">
                  <a:solidFill>
                    <a:schemeClr val="tx1"/>
                  </a:solidFill>
                  <a:round/>
                  <a:headEnd/>
                  <a:tailEnd/>
                </a:ln>
                <a:effectLst/>
                <a:extLst/>
              </p:spPr>
              <p:txBody>
                <a:bodyPr wrap="none" lIns="0" rIns="0" anchor="ctr"/>
                <a:lstStyle/>
                <a:p>
                  <a:pPr algn="ctr"/>
                  <a:r>
                    <a:rPr lang="en-GB" altLang="en-US" sz="2400" dirty="0" smtClean="0"/>
                    <a:t>Glia</a:t>
                  </a:r>
                  <a:endParaRPr lang="en-GB" altLang="en-US" sz="2400" dirty="0"/>
                </a:p>
              </p:txBody>
            </p:sp>
            <p:sp>
              <p:nvSpPr>
                <p:cNvPr id="19" name="Oval 4"/>
                <p:cNvSpPr>
                  <a:spLocks noChangeArrowheads="1"/>
                </p:cNvSpPr>
                <p:nvPr/>
              </p:nvSpPr>
              <p:spPr bwMode="auto">
                <a:xfrm>
                  <a:off x="3995936" y="1556792"/>
                  <a:ext cx="1657152" cy="647700"/>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400" dirty="0" err="1" smtClean="0"/>
                    <a:t>A</a:t>
                  </a:r>
                  <a:r>
                    <a:rPr lang="en-GB" altLang="en-US" sz="2400" dirty="0" err="1" smtClean="0">
                      <a:latin typeface="Symbol" pitchFamily="18" charset="2"/>
                    </a:rPr>
                    <a:t>b</a:t>
                  </a:r>
                  <a:r>
                    <a:rPr lang="en-GB" altLang="en-US" sz="2400" dirty="0" err="1">
                      <a:latin typeface="+mj-lt"/>
                    </a:rPr>
                    <a:t>P</a:t>
                  </a:r>
                  <a:r>
                    <a:rPr lang="en-GB" altLang="en-US" sz="2400" dirty="0" err="1" smtClean="0">
                      <a:latin typeface="+mj-lt"/>
                    </a:rPr>
                    <a:t>laque</a:t>
                  </a:r>
                  <a:endParaRPr lang="en-GB" altLang="en-US" sz="2400" dirty="0">
                    <a:latin typeface="Symbol" pitchFamily="18" charset="2"/>
                  </a:endParaRPr>
                </a:p>
              </p:txBody>
            </p:sp>
            <p:sp>
              <p:nvSpPr>
                <p:cNvPr id="20" name="Line 7"/>
                <p:cNvSpPr>
                  <a:spLocks noChangeShapeType="1"/>
                </p:cNvSpPr>
                <p:nvPr/>
              </p:nvSpPr>
              <p:spPr bwMode="auto">
                <a:xfrm flipH="1" flipV="1">
                  <a:off x="6732240" y="1947285"/>
                  <a:ext cx="0" cy="1193683"/>
                </a:xfrm>
                <a:prstGeom prst="line">
                  <a:avLst/>
                </a:prstGeom>
                <a:noFill/>
                <a:ln w="571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mc:AlternateContent xmlns:mc="http://schemas.openxmlformats.org/markup-compatibility/2006" xmlns:a14="http://schemas.microsoft.com/office/drawing/2010/main">
              <mc:Choice Requires="a14">
                <p:sp>
                  <p:nvSpPr>
                    <p:cNvPr id="21" name="TextBox 20"/>
                    <p:cNvSpPr txBox="1"/>
                    <p:nvPr/>
                  </p:nvSpPr>
                  <p:spPr>
                    <a:xfrm>
                      <a:off x="7694130" y="1568986"/>
                      <a:ext cx="622286"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4000" i="1" smtClean="0">
                                <a:latin typeface="Cambria Math"/>
                                <a:ea typeface="Cambria Math"/>
                              </a:rPr>
                              <m:t>∅</m:t>
                            </m:r>
                          </m:oMath>
                        </m:oMathPara>
                      </a14:m>
                      <a:endParaRPr lang="en-GB" sz="4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7694130" y="1568986"/>
                      <a:ext cx="622286" cy="707886"/>
                    </a:xfrm>
                    <a:prstGeom prst="rect">
                      <a:avLst/>
                    </a:prstGeom>
                    <a:blipFill rotWithShape="0">
                      <a:blip r:embed="rId3"/>
                      <a:stretch>
                        <a:fillRect/>
                      </a:stretch>
                    </a:blipFill>
                  </p:spPr>
                  <p:txBody>
                    <a:bodyPr/>
                    <a:lstStyle/>
                    <a:p>
                      <a:r>
                        <a:rPr lang="en-GB">
                          <a:noFill/>
                        </a:rPr>
                        <a:t> </a:t>
                      </a:r>
                    </a:p>
                  </p:txBody>
                </p:sp>
              </mc:Fallback>
            </mc:AlternateContent>
            <p:sp>
              <p:nvSpPr>
                <p:cNvPr id="22" name="Line 7"/>
                <p:cNvSpPr>
                  <a:spLocks noChangeShapeType="1"/>
                </p:cNvSpPr>
                <p:nvPr/>
              </p:nvSpPr>
              <p:spPr bwMode="auto">
                <a:xfrm>
                  <a:off x="5760352" y="1916832"/>
                  <a:ext cx="19800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5" name="Line 7"/>
                <p:cNvSpPr>
                  <a:spLocks noChangeShapeType="1"/>
                </p:cNvSpPr>
                <p:nvPr/>
              </p:nvSpPr>
              <p:spPr bwMode="auto">
                <a:xfrm rot="16200000" flipH="1">
                  <a:off x="4968144" y="2745023"/>
                  <a:ext cx="0" cy="1800000"/>
                </a:xfrm>
                <a:prstGeom prst="line">
                  <a:avLst/>
                </a:prstGeom>
                <a:noFill/>
                <a:ln w="571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6" name="Line 7"/>
              <p:cNvSpPr>
                <a:spLocks noChangeShapeType="1"/>
              </p:cNvSpPr>
              <p:nvPr/>
            </p:nvSpPr>
            <p:spPr bwMode="auto">
              <a:xfrm rot="5400000" flipH="1">
                <a:off x="1814918" y="3048182"/>
                <a:ext cx="0" cy="1193683"/>
              </a:xfrm>
              <a:prstGeom prst="line">
                <a:avLst/>
              </a:prstGeom>
              <a:noFill/>
              <a:ln w="571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27" name="Line 7"/>
          <p:cNvSpPr>
            <a:spLocks noChangeShapeType="1"/>
          </p:cNvSpPr>
          <p:nvPr/>
        </p:nvSpPr>
        <p:spPr bwMode="auto">
          <a:xfrm rot="16200000" flipH="1">
            <a:off x="5148065" y="2565023"/>
            <a:ext cx="1080000" cy="1080000"/>
          </a:xfrm>
          <a:prstGeom prst="line">
            <a:avLst/>
          </a:prstGeom>
          <a:noFill/>
          <a:ln w="571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 name="TextBox 9"/>
          <p:cNvSpPr txBox="1"/>
          <p:nvPr/>
        </p:nvSpPr>
        <p:spPr>
          <a:xfrm>
            <a:off x="5724128" y="2780928"/>
            <a:ext cx="312139" cy="369332"/>
          </a:xfrm>
          <a:prstGeom prst="rect">
            <a:avLst/>
          </a:prstGeom>
          <a:noFill/>
        </p:spPr>
        <p:txBody>
          <a:bodyPr wrap="square" rtlCol="0">
            <a:spAutoFit/>
          </a:bodyPr>
          <a:lstStyle/>
          <a:p>
            <a:r>
              <a:rPr lang="en-GB" dirty="0" smtClean="0"/>
              <a:t>1</a:t>
            </a:r>
            <a:endParaRPr lang="en-GB" dirty="0"/>
          </a:p>
        </p:txBody>
      </p:sp>
      <p:sp>
        <p:nvSpPr>
          <p:cNvPr id="28" name="TextBox 27"/>
          <p:cNvSpPr txBox="1"/>
          <p:nvPr/>
        </p:nvSpPr>
        <p:spPr>
          <a:xfrm>
            <a:off x="5004048" y="3491716"/>
            <a:ext cx="312139" cy="369332"/>
          </a:xfrm>
          <a:prstGeom prst="rect">
            <a:avLst/>
          </a:prstGeom>
          <a:noFill/>
        </p:spPr>
        <p:txBody>
          <a:bodyPr wrap="square" rtlCol="0">
            <a:spAutoFit/>
          </a:bodyPr>
          <a:lstStyle/>
          <a:p>
            <a:r>
              <a:rPr lang="en-GB" dirty="0"/>
              <a:t>2</a:t>
            </a:r>
          </a:p>
        </p:txBody>
      </p:sp>
    </p:spTree>
    <p:extLst>
      <p:ext uri="{BB962C8B-B14F-4D97-AF65-F5344CB8AC3E}">
        <p14:creationId xmlns:p14="http://schemas.microsoft.com/office/powerpoint/2010/main" val="24501898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828600" y="-99392"/>
            <a:ext cx="6721847" cy="1143000"/>
          </a:xfrm>
        </p:spPr>
        <p:txBody>
          <a:bodyPr>
            <a:normAutofit fontScale="90000"/>
          </a:bodyPr>
          <a:lstStyle/>
          <a:p>
            <a:r>
              <a:rPr lang="en-GB" altLang="en-US" sz="4000" dirty="0" smtClean="0"/>
              <a:t>Simulating  A</a:t>
            </a:r>
            <a:r>
              <a:rPr lang="en-GB" altLang="en-US" sz="4000" dirty="0" smtClean="0">
                <a:latin typeface="Symbol" pitchFamily="18" charset="2"/>
              </a:rPr>
              <a:t>b</a:t>
            </a:r>
            <a:r>
              <a:rPr lang="en-GB" altLang="en-US" sz="4000" dirty="0" smtClean="0"/>
              <a:t> passive immunization</a:t>
            </a:r>
          </a:p>
        </p:txBody>
      </p:sp>
      <p:sp>
        <p:nvSpPr>
          <p:cNvPr id="59407" name="Line 15"/>
          <p:cNvSpPr>
            <a:spLocks noChangeShapeType="1"/>
          </p:cNvSpPr>
          <p:nvPr/>
        </p:nvSpPr>
        <p:spPr bwMode="auto">
          <a:xfrm>
            <a:off x="4140200" y="2565400"/>
            <a:ext cx="0" cy="57626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nvGrpSpPr>
          <p:cNvPr id="11" name="Group 10"/>
          <p:cNvGrpSpPr/>
          <p:nvPr/>
        </p:nvGrpSpPr>
        <p:grpSpPr>
          <a:xfrm>
            <a:off x="179512" y="1268760"/>
            <a:ext cx="8805139" cy="5328592"/>
            <a:chOff x="179512" y="980728"/>
            <a:chExt cx="8805139" cy="5328592"/>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6827" y="1124744"/>
              <a:ext cx="2865333" cy="2520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124744"/>
              <a:ext cx="2656906" cy="2520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1124744"/>
              <a:ext cx="2828475" cy="25200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2" y="3789320"/>
              <a:ext cx="2889231" cy="25200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3848" y="3717312"/>
              <a:ext cx="2690695" cy="252000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12160" y="3717312"/>
              <a:ext cx="2726702" cy="2520000"/>
            </a:xfrm>
            <a:prstGeom prst="rect">
              <a:avLst/>
            </a:prstGeom>
          </p:spPr>
        </p:pic>
        <p:sp>
          <p:nvSpPr>
            <p:cNvPr id="8" name="TextBox 7"/>
            <p:cNvSpPr txBox="1"/>
            <p:nvPr/>
          </p:nvSpPr>
          <p:spPr>
            <a:xfrm>
              <a:off x="827584" y="980728"/>
              <a:ext cx="1663789" cy="369332"/>
            </a:xfrm>
            <a:prstGeom prst="rect">
              <a:avLst/>
            </a:prstGeom>
            <a:noFill/>
          </p:spPr>
          <p:txBody>
            <a:bodyPr wrap="none" rtlCol="0">
              <a:spAutoFit/>
            </a:bodyPr>
            <a:lstStyle/>
            <a:p>
              <a:r>
                <a:rPr lang="en-GB" dirty="0" smtClean="0"/>
                <a:t>No intervention</a:t>
              </a:r>
              <a:endParaRPr lang="en-GB" dirty="0"/>
            </a:p>
          </p:txBody>
        </p:sp>
        <p:sp>
          <p:nvSpPr>
            <p:cNvPr id="9" name="TextBox 8"/>
            <p:cNvSpPr txBox="1"/>
            <p:nvPr/>
          </p:nvSpPr>
          <p:spPr>
            <a:xfrm>
              <a:off x="4211960" y="1043444"/>
              <a:ext cx="707758" cy="369332"/>
            </a:xfrm>
            <a:prstGeom prst="rect">
              <a:avLst/>
            </a:prstGeom>
            <a:noFill/>
          </p:spPr>
          <p:txBody>
            <a:bodyPr wrap="none" rtlCol="0">
              <a:spAutoFit/>
            </a:bodyPr>
            <a:lstStyle/>
            <a:p>
              <a:r>
                <a:rPr lang="en-GB" dirty="0" smtClean="0"/>
                <a:t>Day 0</a:t>
              </a:r>
              <a:endParaRPr lang="en-GB" dirty="0"/>
            </a:p>
          </p:txBody>
        </p:sp>
        <p:sp>
          <p:nvSpPr>
            <p:cNvPr id="13" name="TextBox 12"/>
            <p:cNvSpPr txBox="1"/>
            <p:nvPr/>
          </p:nvSpPr>
          <p:spPr>
            <a:xfrm>
              <a:off x="7176610" y="980728"/>
              <a:ext cx="707758" cy="369332"/>
            </a:xfrm>
            <a:prstGeom prst="rect">
              <a:avLst/>
            </a:prstGeom>
            <a:noFill/>
          </p:spPr>
          <p:txBody>
            <a:bodyPr wrap="none" rtlCol="0">
              <a:spAutoFit/>
            </a:bodyPr>
            <a:lstStyle/>
            <a:p>
              <a:r>
                <a:rPr lang="en-GB" dirty="0" smtClean="0"/>
                <a:t>Day 4</a:t>
              </a:r>
              <a:endParaRPr lang="en-GB" dirty="0"/>
            </a:p>
          </p:txBody>
        </p:sp>
        <p:sp>
          <p:nvSpPr>
            <p:cNvPr id="14" name="TextBox 13"/>
            <p:cNvSpPr txBox="1"/>
            <p:nvPr/>
          </p:nvSpPr>
          <p:spPr>
            <a:xfrm>
              <a:off x="1259632" y="3707740"/>
              <a:ext cx="707758" cy="369332"/>
            </a:xfrm>
            <a:prstGeom prst="rect">
              <a:avLst/>
            </a:prstGeom>
            <a:noFill/>
          </p:spPr>
          <p:txBody>
            <a:bodyPr wrap="none" rtlCol="0">
              <a:spAutoFit/>
            </a:bodyPr>
            <a:lstStyle/>
            <a:p>
              <a:r>
                <a:rPr lang="en-GB" dirty="0" smtClean="0"/>
                <a:t>Day 8</a:t>
              </a:r>
              <a:endParaRPr lang="en-GB" dirty="0"/>
            </a:p>
          </p:txBody>
        </p:sp>
        <p:sp>
          <p:nvSpPr>
            <p:cNvPr id="15" name="TextBox 14"/>
            <p:cNvSpPr txBox="1"/>
            <p:nvPr/>
          </p:nvSpPr>
          <p:spPr>
            <a:xfrm>
              <a:off x="3923928" y="3707740"/>
              <a:ext cx="1452064" cy="369332"/>
            </a:xfrm>
            <a:prstGeom prst="rect">
              <a:avLst/>
            </a:prstGeom>
            <a:noFill/>
          </p:spPr>
          <p:txBody>
            <a:bodyPr wrap="none" rtlCol="0">
              <a:spAutoFit/>
            </a:bodyPr>
            <a:lstStyle/>
            <a:p>
              <a:r>
                <a:rPr lang="en-GB" dirty="0" smtClean="0"/>
                <a:t>Day 0 + Day 7</a:t>
              </a:r>
              <a:endParaRPr lang="en-GB" dirty="0"/>
            </a:p>
          </p:txBody>
        </p:sp>
        <p:sp>
          <p:nvSpPr>
            <p:cNvPr id="10" name="TextBox 9"/>
            <p:cNvSpPr txBox="1"/>
            <p:nvPr/>
          </p:nvSpPr>
          <p:spPr>
            <a:xfrm>
              <a:off x="6660232" y="3707740"/>
              <a:ext cx="2103268" cy="369332"/>
            </a:xfrm>
            <a:prstGeom prst="rect">
              <a:avLst/>
            </a:prstGeom>
            <a:noFill/>
          </p:spPr>
          <p:txBody>
            <a:bodyPr wrap="none" rtlCol="0">
              <a:spAutoFit/>
            </a:bodyPr>
            <a:lstStyle/>
            <a:p>
              <a:r>
                <a:rPr lang="en-GB" dirty="0" smtClean="0"/>
                <a:t>Active immunization</a:t>
              </a:r>
              <a:endParaRPr lang="en-GB" dirty="0"/>
            </a:p>
          </p:txBody>
        </p:sp>
      </p:grpSp>
      <p:grpSp>
        <p:nvGrpSpPr>
          <p:cNvPr id="12" name="Group 11"/>
          <p:cNvGrpSpPr/>
          <p:nvPr/>
        </p:nvGrpSpPr>
        <p:grpSpPr>
          <a:xfrm>
            <a:off x="7307032" y="116632"/>
            <a:ext cx="1585445" cy="1016000"/>
            <a:chOff x="7277536" y="512589"/>
            <a:chExt cx="1585445" cy="1016000"/>
          </a:xfrm>
        </p:grpSpPr>
        <p:grpSp>
          <p:nvGrpSpPr>
            <p:cNvPr id="18" name="Group 17"/>
            <p:cNvGrpSpPr/>
            <p:nvPr/>
          </p:nvGrpSpPr>
          <p:grpSpPr>
            <a:xfrm>
              <a:off x="7277536" y="512589"/>
              <a:ext cx="1585445" cy="1016000"/>
              <a:chOff x="7236296" y="1736725"/>
              <a:chExt cx="1585445" cy="1016000"/>
            </a:xfrm>
          </p:grpSpPr>
          <p:sp>
            <p:nvSpPr>
              <p:cNvPr id="19" name="Rectangle 18"/>
              <p:cNvSpPr/>
              <p:nvPr/>
            </p:nvSpPr>
            <p:spPr>
              <a:xfrm>
                <a:off x="7236296" y="1736944"/>
                <a:ext cx="914400" cy="1015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21"/>
              <p:cNvGrpSpPr>
                <a:grpSpLocks/>
              </p:cNvGrpSpPr>
              <p:nvPr/>
            </p:nvGrpSpPr>
            <p:grpSpPr bwMode="auto">
              <a:xfrm>
                <a:off x="7343778" y="1736725"/>
                <a:ext cx="1477963" cy="1016000"/>
                <a:chOff x="4626" y="572"/>
                <a:chExt cx="931" cy="640"/>
              </a:xfrm>
              <a:solidFill>
                <a:schemeClr val="bg1"/>
              </a:solidFill>
            </p:grpSpPr>
            <p:sp>
              <p:nvSpPr>
                <p:cNvPr id="24" name="Line 25"/>
                <p:cNvSpPr>
                  <a:spLocks noChangeShapeType="1"/>
                </p:cNvSpPr>
                <p:nvPr/>
              </p:nvSpPr>
              <p:spPr bwMode="auto">
                <a:xfrm>
                  <a:off x="4626" y="890"/>
                  <a:ext cx="273" cy="0"/>
                </a:xfrm>
                <a:prstGeom prst="line">
                  <a:avLst/>
                </a:prstGeom>
                <a:grpFill/>
                <a:ln w="28575">
                  <a:solidFill>
                    <a:srgbClr val="59EC4E"/>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 name="Line 26"/>
                <p:cNvSpPr>
                  <a:spLocks noChangeShapeType="1"/>
                </p:cNvSpPr>
                <p:nvPr/>
              </p:nvSpPr>
              <p:spPr bwMode="auto">
                <a:xfrm>
                  <a:off x="4626" y="780"/>
                  <a:ext cx="273" cy="0"/>
                </a:xfrm>
                <a:prstGeom prst="line">
                  <a:avLst/>
                </a:prstGeom>
                <a:grpFill/>
                <a:ln w="28575">
                  <a:solidFill>
                    <a:srgbClr val="0033CC"/>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6" name="Line 27"/>
                <p:cNvSpPr>
                  <a:spLocks noChangeShapeType="1"/>
                </p:cNvSpPr>
                <p:nvPr/>
              </p:nvSpPr>
              <p:spPr bwMode="auto">
                <a:xfrm>
                  <a:off x="4626" y="1116"/>
                  <a:ext cx="273" cy="0"/>
                </a:xfrm>
                <a:prstGeom prst="line">
                  <a:avLst/>
                </a:prstGeom>
                <a:grp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7" name="Text Box 28"/>
                <p:cNvSpPr txBox="1">
                  <a:spLocks noChangeArrowheads="1"/>
                </p:cNvSpPr>
                <p:nvPr/>
              </p:nvSpPr>
              <p:spPr bwMode="auto">
                <a:xfrm>
                  <a:off x="4912" y="572"/>
                  <a:ext cx="645" cy="640"/>
                </a:xfrm>
                <a:prstGeom prst="rect">
                  <a:avLst/>
                </a:prstGeom>
                <a:grp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GB" altLang="en-US" sz="1200" dirty="0" smtClean="0"/>
                    <a:t>Soluble A</a:t>
                  </a:r>
                  <a:r>
                    <a:rPr lang="el-GR" altLang="en-US" sz="1200" dirty="0" smtClean="0"/>
                    <a:t>β</a:t>
                  </a:r>
                  <a:endParaRPr lang="en-GB" altLang="en-US" sz="1200" dirty="0" smtClean="0"/>
                </a:p>
                <a:p>
                  <a:pPr algn="l"/>
                  <a:r>
                    <a:rPr lang="en-GB" altLang="en-US" sz="1200" dirty="0" smtClean="0"/>
                    <a:t>A</a:t>
                  </a:r>
                  <a:r>
                    <a:rPr lang="en-GB" altLang="en-US" sz="1200" dirty="0" smtClean="0">
                      <a:latin typeface="Symbol" pitchFamily="18" charset="2"/>
                    </a:rPr>
                    <a:t>b</a:t>
                  </a:r>
                  <a:r>
                    <a:rPr lang="en-GB" altLang="en-US" sz="1200" dirty="0" smtClean="0"/>
                    <a:t> plaque</a:t>
                  </a:r>
                </a:p>
                <a:p>
                  <a:pPr algn="l"/>
                  <a:r>
                    <a:rPr lang="en-GB" altLang="en-US" sz="1200" dirty="0" smtClean="0"/>
                    <a:t>Phospho-tau</a:t>
                  </a:r>
                  <a:endParaRPr lang="en-GB" altLang="en-US" sz="1200" dirty="0"/>
                </a:p>
                <a:p>
                  <a:pPr algn="l"/>
                  <a:r>
                    <a:rPr lang="en-GB" altLang="en-US" sz="1200" dirty="0"/>
                    <a:t>Tau tangle</a:t>
                  </a:r>
                </a:p>
                <a:p>
                  <a:pPr algn="l"/>
                  <a:r>
                    <a:rPr lang="en-GB" altLang="en-US" sz="1200" dirty="0" smtClean="0"/>
                    <a:t>Activated glia</a:t>
                  </a:r>
                  <a:endParaRPr lang="en-GB" altLang="en-US" sz="1200" dirty="0"/>
                </a:p>
              </p:txBody>
            </p:sp>
          </p:grpSp>
        </p:grpSp>
        <p:sp>
          <p:nvSpPr>
            <p:cNvPr id="28" name="Line 25"/>
            <p:cNvSpPr>
              <a:spLocks noChangeShapeType="1"/>
            </p:cNvSpPr>
            <p:nvPr/>
          </p:nvSpPr>
          <p:spPr bwMode="auto">
            <a:xfrm>
              <a:off x="7365564" y="664932"/>
              <a:ext cx="433388" cy="0"/>
            </a:xfrm>
            <a:prstGeom prst="line">
              <a:avLst/>
            </a:prstGeom>
            <a:solidFill>
              <a:schemeClr val="bg1"/>
            </a:solidFill>
            <a:ln w="28575">
              <a:solidFill>
                <a:srgbClr val="F9570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9" name="Line 27"/>
            <p:cNvSpPr>
              <a:spLocks noChangeShapeType="1"/>
            </p:cNvSpPr>
            <p:nvPr/>
          </p:nvSpPr>
          <p:spPr bwMode="auto">
            <a:xfrm>
              <a:off x="7392056" y="1203173"/>
              <a:ext cx="433388" cy="0"/>
            </a:xfrm>
            <a:prstGeom prst="lin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31" name="TextBox 30"/>
          <p:cNvSpPr txBox="1"/>
          <p:nvPr/>
        </p:nvSpPr>
        <p:spPr>
          <a:xfrm>
            <a:off x="5740718" y="6577607"/>
            <a:ext cx="3079754" cy="307777"/>
          </a:xfrm>
          <a:prstGeom prst="rect">
            <a:avLst/>
          </a:prstGeom>
          <a:noFill/>
        </p:spPr>
        <p:txBody>
          <a:bodyPr wrap="none" rtlCol="0">
            <a:spAutoFit/>
          </a:bodyPr>
          <a:lstStyle/>
          <a:p>
            <a:r>
              <a:rPr lang="en-GB" sz="1400" i="1" dirty="0" smtClean="0"/>
              <a:t>Proctor et al., 2013, PLoS ONE 8:e73631</a:t>
            </a:r>
            <a:endParaRPr lang="en-GB" sz="1400" i="1" dirty="0"/>
          </a:p>
        </p:txBody>
      </p:sp>
    </p:spTree>
    <p:extLst>
      <p:ext uri="{BB962C8B-B14F-4D97-AF65-F5344CB8AC3E}">
        <p14:creationId xmlns:p14="http://schemas.microsoft.com/office/powerpoint/2010/main" val="10517682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fontScale="90000"/>
          </a:bodyPr>
          <a:lstStyle/>
          <a:p>
            <a:r>
              <a:rPr lang="en-GB" dirty="0" smtClean="0"/>
              <a:t>New hypothesis of AD involving p53 and GSK3</a:t>
            </a:r>
            <a:r>
              <a:rPr lang="el-GR" dirty="0" smtClean="0"/>
              <a:t>β</a:t>
            </a:r>
            <a:endParaRPr lang="en-GB" dirty="0"/>
          </a:p>
        </p:txBody>
      </p:sp>
      <p:sp>
        <p:nvSpPr>
          <p:cNvPr id="7" name="TextBox 6"/>
          <p:cNvSpPr txBox="1"/>
          <p:nvPr/>
        </p:nvSpPr>
        <p:spPr>
          <a:xfrm>
            <a:off x="5524694" y="6381328"/>
            <a:ext cx="3079754" cy="307777"/>
          </a:xfrm>
          <a:prstGeom prst="rect">
            <a:avLst/>
          </a:prstGeom>
          <a:noFill/>
        </p:spPr>
        <p:txBody>
          <a:bodyPr wrap="none" rtlCol="0">
            <a:spAutoFit/>
          </a:bodyPr>
          <a:lstStyle/>
          <a:p>
            <a:r>
              <a:rPr lang="en-GB" sz="1400" i="1" dirty="0" smtClean="0"/>
              <a:t>Proctor et al., 2013, PLoS ONE 8:e73631</a:t>
            </a:r>
            <a:endParaRPr lang="en-GB" sz="1400"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736" y="1556792"/>
            <a:ext cx="4795738" cy="4680000"/>
          </a:xfrm>
          <a:prstGeom prst="rect">
            <a:avLst/>
          </a:prstGeom>
        </p:spPr>
      </p:pic>
    </p:spTree>
    <p:extLst>
      <p:ext uri="{BB962C8B-B14F-4D97-AF65-F5344CB8AC3E}">
        <p14:creationId xmlns:p14="http://schemas.microsoft.com/office/powerpoint/2010/main" val="16691981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Models of musculoskeletal ageing</a:t>
            </a:r>
            <a:endParaRPr lang="en-GB" dirty="0"/>
          </a:p>
        </p:txBody>
      </p:sp>
      <p:sp>
        <p:nvSpPr>
          <p:cNvPr id="3" name="Text Placeholder 2"/>
          <p:cNvSpPr>
            <a:spLocks noGrp="1"/>
          </p:cNvSpPr>
          <p:nvPr>
            <p:ph type="body" idx="1"/>
          </p:nvPr>
        </p:nvSpPr>
        <p:spPr/>
        <p:txBody>
          <a:bodyPr/>
          <a:lstStyle/>
          <a:p>
            <a:endParaRPr lang="en-GB"/>
          </a:p>
        </p:txBody>
      </p:sp>
      <p:pic>
        <p:nvPicPr>
          <p:cNvPr id="4" name="Picture 5" descr="logo_mrc.gi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55576" y="1124696"/>
            <a:ext cx="1724259" cy="75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2" descr="CIMA logo_rgb_with strap.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23035" y="476672"/>
            <a:ext cx="1514675" cy="1080000"/>
          </a:xfrm>
          <a:prstGeom prst="rect">
            <a:avLst/>
          </a:prstGeom>
          <a:noFill/>
          <a:ln w="9525">
            <a:noFill/>
            <a:miter lim="800000"/>
            <a:headEnd/>
            <a:tailEnd/>
          </a:ln>
        </p:spPr>
      </p:pic>
      <p:pic>
        <p:nvPicPr>
          <p:cNvPr id="6" name="Picture 5" descr="Three Uni logos.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3444" y="1620201"/>
            <a:ext cx="3240000" cy="43945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144587" y="778635"/>
            <a:ext cx="1225296" cy="1133856"/>
          </a:xfrm>
          <a:prstGeom prst="rect">
            <a:avLst/>
          </a:prstGeom>
        </p:spPr>
      </p:pic>
    </p:spTree>
    <p:extLst>
      <p:ext uri="{BB962C8B-B14F-4D97-AF65-F5344CB8AC3E}">
        <p14:creationId xmlns:p14="http://schemas.microsoft.com/office/powerpoint/2010/main" val="4612677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MAhompage.png"/>
          <p:cNvPicPr>
            <a:picLocks noChangeAspect="1"/>
          </p:cNvPicPr>
          <p:nvPr/>
        </p:nvPicPr>
        <p:blipFill>
          <a:blip r:embed="rId2" cstate="print"/>
          <a:stretch>
            <a:fillRect/>
          </a:stretch>
        </p:blipFill>
        <p:spPr>
          <a:xfrm>
            <a:off x="736545" y="0"/>
            <a:ext cx="8443967" cy="6858000"/>
          </a:xfrm>
          <a:prstGeom prst="rect">
            <a:avLst/>
          </a:prstGeom>
        </p:spPr>
      </p:pic>
      <p:sp>
        <p:nvSpPr>
          <p:cNvPr id="4" name="Rectangle 3"/>
          <p:cNvSpPr/>
          <p:nvPr/>
        </p:nvSpPr>
        <p:spPr>
          <a:xfrm>
            <a:off x="179512" y="2852936"/>
            <a:ext cx="3816424" cy="2308324"/>
          </a:xfrm>
          <a:prstGeom prst="rect">
            <a:avLst/>
          </a:prstGeom>
          <a:solidFill>
            <a:schemeClr val="accent4">
              <a:lumMod val="20000"/>
              <a:lumOff val="80000"/>
            </a:schemeClr>
          </a:solidFill>
        </p:spPr>
        <p:txBody>
          <a:bodyPr wrap="square">
            <a:spAutoFit/>
          </a:bodyPr>
          <a:lstStyle/>
          <a:p>
            <a:r>
              <a:rPr lang="en-GB" sz="2400" dirty="0" smtClean="0"/>
              <a:t>Aim: </a:t>
            </a:r>
          </a:p>
          <a:p>
            <a:r>
              <a:rPr lang="en-GB" sz="2400" dirty="0" smtClean="0"/>
              <a:t>To develop an </a:t>
            </a:r>
            <a:r>
              <a:rPr lang="en-GB" sz="2400" b="1" dirty="0" smtClean="0"/>
              <a:t>integrated</a:t>
            </a:r>
            <a:r>
              <a:rPr lang="en-GB" sz="2400" dirty="0" smtClean="0"/>
              <a:t> approach to understanding the processes and </a:t>
            </a:r>
            <a:r>
              <a:rPr lang="en-GB" sz="2400" b="1" dirty="0" smtClean="0"/>
              <a:t>effects of ageing</a:t>
            </a:r>
            <a:r>
              <a:rPr lang="en-GB" sz="2400" dirty="0" smtClean="0"/>
              <a:t> in tissues of the musculoskeletal system.</a:t>
            </a:r>
          </a:p>
        </p:txBody>
      </p:sp>
      <p:sp>
        <p:nvSpPr>
          <p:cNvPr id="5" name="Rectangle 4"/>
          <p:cNvSpPr/>
          <p:nvPr/>
        </p:nvSpPr>
        <p:spPr>
          <a:xfrm>
            <a:off x="179512" y="6455077"/>
            <a:ext cx="2494144" cy="646331"/>
          </a:xfrm>
          <a:prstGeom prst="rect">
            <a:avLst/>
          </a:prstGeom>
          <a:noFill/>
        </p:spPr>
        <p:txBody>
          <a:bodyPr wrap="none">
            <a:spAutoFit/>
          </a:bodyPr>
          <a:lstStyle/>
          <a:p>
            <a:r>
              <a:rPr lang="en-GB" dirty="0" smtClean="0">
                <a:hlinkClick r:id="rId3"/>
              </a:rPr>
              <a:t>http://www.cimauk.org/</a:t>
            </a:r>
            <a:endParaRPr lang="en-GB" dirty="0" smtClean="0"/>
          </a:p>
          <a:p>
            <a:endParaRPr lang="en-GB" dirty="0"/>
          </a:p>
        </p:txBody>
      </p:sp>
    </p:spTree>
    <p:extLst>
      <p:ext uri="{BB962C8B-B14F-4D97-AF65-F5344CB8AC3E}">
        <p14:creationId xmlns:p14="http://schemas.microsoft.com/office/powerpoint/2010/main" val="43031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66" y="1700808"/>
            <a:ext cx="5964694" cy="24120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4566" y="179672"/>
            <a:ext cx="5071648" cy="1440000"/>
          </a:xfrm>
          <a:prstGeom prst="rect">
            <a:avLst/>
          </a:prstGeom>
        </p:spPr>
      </p:pic>
      <p:sp>
        <p:nvSpPr>
          <p:cNvPr id="2" name="Title 1"/>
          <p:cNvSpPr>
            <a:spLocks noGrp="1"/>
          </p:cNvSpPr>
          <p:nvPr>
            <p:ph type="title"/>
          </p:nvPr>
        </p:nvSpPr>
        <p:spPr>
          <a:xfrm>
            <a:off x="251520" y="260648"/>
            <a:ext cx="3250704" cy="1143000"/>
          </a:xfrm>
        </p:spPr>
        <p:txBody>
          <a:bodyPr>
            <a:normAutofit fontScale="90000"/>
          </a:bodyPr>
          <a:lstStyle/>
          <a:p>
            <a:r>
              <a:rPr lang="en-GB" dirty="0" smtClean="0"/>
              <a:t>Example projects</a:t>
            </a:r>
            <a:endParaRPr lang="en-GB"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4285" y="3933296"/>
            <a:ext cx="5252211" cy="21600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397" y="4581368"/>
            <a:ext cx="4325611" cy="2160000"/>
          </a:xfrm>
          <a:prstGeom prst="rect">
            <a:avLst/>
          </a:prstGeom>
        </p:spPr>
      </p:pic>
    </p:spTree>
    <p:extLst>
      <p:ext uri="{BB962C8B-B14F-4D97-AF65-F5344CB8AC3E}">
        <p14:creationId xmlns:p14="http://schemas.microsoft.com/office/powerpoint/2010/main" val="9005003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508104" y="4293096"/>
            <a:ext cx="3187329" cy="1152128"/>
            <a:chOff x="5726088" y="5229200"/>
            <a:chExt cx="3187329" cy="1152128"/>
          </a:xfrm>
        </p:grpSpPr>
        <p:sp>
          <p:nvSpPr>
            <p:cNvPr id="6" name="TextBox 5"/>
            <p:cNvSpPr txBox="1"/>
            <p:nvPr/>
          </p:nvSpPr>
          <p:spPr>
            <a:xfrm>
              <a:off x="6948264" y="6011996"/>
              <a:ext cx="1965153" cy="369332"/>
            </a:xfrm>
            <a:prstGeom prst="rect">
              <a:avLst/>
            </a:prstGeom>
            <a:noFill/>
          </p:spPr>
          <p:txBody>
            <a:bodyPr wrap="none" rtlCol="0">
              <a:spAutoFit/>
            </a:bodyPr>
            <a:lstStyle/>
            <a:p>
              <a:r>
                <a:rPr lang="en-GB" dirty="0" smtClean="0"/>
                <a:t>mRNA degradation</a:t>
              </a:r>
              <a:endParaRPr lang="en-GB" dirty="0"/>
            </a:p>
          </p:txBody>
        </p:sp>
        <p:cxnSp>
          <p:nvCxnSpPr>
            <p:cNvPr id="8" name="Straight Arrow Connector 7"/>
            <p:cNvCxnSpPr/>
            <p:nvPr/>
          </p:nvCxnSpPr>
          <p:spPr>
            <a:xfrm>
              <a:off x="5726088" y="5229200"/>
              <a:ext cx="1222176" cy="792088"/>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323528" y="4437112"/>
            <a:ext cx="3456386" cy="1008112"/>
            <a:chOff x="323528" y="5814556"/>
            <a:chExt cx="3456386" cy="1008112"/>
          </a:xfrm>
        </p:grpSpPr>
        <p:sp>
          <p:nvSpPr>
            <p:cNvPr id="3" name="TextBox 2"/>
            <p:cNvSpPr txBox="1"/>
            <p:nvPr/>
          </p:nvSpPr>
          <p:spPr>
            <a:xfrm>
              <a:off x="323528" y="6453336"/>
              <a:ext cx="1981376" cy="369332"/>
            </a:xfrm>
            <a:prstGeom prst="rect">
              <a:avLst/>
            </a:prstGeom>
            <a:noFill/>
          </p:spPr>
          <p:txBody>
            <a:bodyPr wrap="none" rtlCol="0">
              <a:spAutoFit/>
            </a:bodyPr>
            <a:lstStyle/>
            <a:p>
              <a:r>
                <a:rPr lang="en-GB" dirty="0" smtClean="0"/>
                <a:t>Protein translation </a:t>
              </a:r>
              <a:endParaRPr lang="en-GB" dirty="0"/>
            </a:p>
          </p:txBody>
        </p:sp>
        <p:grpSp>
          <p:nvGrpSpPr>
            <p:cNvPr id="15" name="Group 14"/>
            <p:cNvGrpSpPr/>
            <p:nvPr/>
          </p:nvGrpSpPr>
          <p:grpSpPr>
            <a:xfrm>
              <a:off x="2411760" y="5814556"/>
              <a:ext cx="1368154" cy="692613"/>
              <a:chOff x="2411760" y="5814556"/>
              <a:chExt cx="1368154" cy="692613"/>
            </a:xfrm>
          </p:grpSpPr>
          <p:cxnSp>
            <p:nvCxnSpPr>
              <p:cNvPr id="9" name="Straight Arrow Connector 8"/>
              <p:cNvCxnSpPr/>
              <p:nvPr/>
            </p:nvCxnSpPr>
            <p:spPr>
              <a:xfrm rot="20400000" flipH="1">
                <a:off x="2411760" y="5814556"/>
                <a:ext cx="1368154" cy="319390"/>
              </a:xfrm>
              <a:prstGeom prst="straightConnector1">
                <a:avLst/>
              </a:prstGeom>
              <a:ln w="5715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5000000" flipH="1">
                <a:off x="2328696" y="6327169"/>
                <a:ext cx="288000" cy="72000"/>
              </a:xfrm>
              <a:prstGeom prst="straightConnector1">
                <a:avLst/>
              </a:prstGeom>
              <a:ln w="5715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18" name="Title 1"/>
          <p:cNvSpPr txBox="1">
            <a:spLocks/>
          </p:cNvSpPr>
          <p:nvPr/>
        </p:nvSpPr>
        <p:spPr>
          <a:xfrm>
            <a:off x="107504" y="269776"/>
            <a:ext cx="8587929"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solidFill>
                  <a:schemeClr val="tx2">
                    <a:lumMod val="75000"/>
                  </a:schemeClr>
                </a:solidFill>
              </a:rPr>
              <a:t>MicroRNAs (miRNAs) regulate gene transcription</a:t>
            </a:r>
          </a:p>
          <a:p>
            <a:endParaRPr lang="en-GB" sz="3600" dirty="0">
              <a:solidFill>
                <a:schemeClr val="tx2">
                  <a:lumMod val="75000"/>
                </a:schemeClr>
              </a:solidFill>
            </a:endParaRPr>
          </a:p>
        </p:txBody>
      </p:sp>
      <p:cxnSp>
        <p:nvCxnSpPr>
          <p:cNvPr id="21" name="Straight Arrow Connector 20"/>
          <p:cNvCxnSpPr/>
          <p:nvPr/>
        </p:nvCxnSpPr>
        <p:spPr>
          <a:xfrm>
            <a:off x="1691680" y="3068960"/>
            <a:ext cx="4320000"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3795263" y="2763512"/>
            <a:ext cx="1278000" cy="144016"/>
            <a:chOff x="3795263" y="2708920"/>
            <a:chExt cx="1278000" cy="144016"/>
          </a:xfrm>
        </p:grpSpPr>
        <p:cxnSp>
          <p:nvCxnSpPr>
            <p:cNvPr id="20" name="Straight Arrow Connector 19"/>
            <p:cNvCxnSpPr/>
            <p:nvPr/>
          </p:nvCxnSpPr>
          <p:spPr>
            <a:xfrm>
              <a:off x="3795263" y="2708920"/>
              <a:ext cx="1278000" cy="0"/>
            </a:xfrm>
            <a:prstGeom prst="straightConnector1">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3819360" y="2708920"/>
              <a:ext cx="1226608" cy="144016"/>
              <a:chOff x="3819360" y="2708920"/>
              <a:chExt cx="1226608" cy="144016"/>
            </a:xfrm>
          </p:grpSpPr>
          <p:cxnSp>
            <p:nvCxnSpPr>
              <p:cNvPr id="23" name="Straight Arrow Connector 22"/>
              <p:cNvCxnSpPr/>
              <p:nvPr/>
            </p:nvCxnSpPr>
            <p:spPr>
              <a:xfrm>
                <a:off x="3819360" y="2708920"/>
                <a:ext cx="0" cy="144000"/>
              </a:xfrm>
              <a:prstGeom prst="straightConnector1">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122536" y="2708920"/>
                <a:ext cx="0" cy="144000"/>
              </a:xfrm>
              <a:prstGeom prst="straightConnector1">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283968" y="2708936"/>
                <a:ext cx="0" cy="144000"/>
              </a:xfrm>
              <a:prstGeom prst="straightConnector1">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436368" y="2708920"/>
                <a:ext cx="0" cy="144000"/>
              </a:xfrm>
              <a:prstGeom prst="straightConnector1">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588768" y="2708936"/>
                <a:ext cx="0" cy="144000"/>
              </a:xfrm>
              <a:prstGeom prst="straightConnector1">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741168" y="2708920"/>
                <a:ext cx="0" cy="144000"/>
              </a:xfrm>
              <a:prstGeom prst="straightConnector1">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893568" y="2708920"/>
                <a:ext cx="0" cy="144000"/>
              </a:xfrm>
              <a:prstGeom prst="straightConnector1">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045968" y="2708920"/>
                <a:ext cx="0" cy="144000"/>
              </a:xfrm>
              <a:prstGeom prst="straightConnector1">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964872" y="2708936"/>
                <a:ext cx="0" cy="144000"/>
              </a:xfrm>
              <a:prstGeom prst="straightConnector1">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cxnSp>
        <p:nvCxnSpPr>
          <p:cNvPr id="32" name="Straight Arrow Connector 31"/>
          <p:cNvCxnSpPr/>
          <p:nvPr/>
        </p:nvCxnSpPr>
        <p:spPr>
          <a:xfrm>
            <a:off x="1835696" y="2924944"/>
            <a:ext cx="0" cy="14400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988096" y="2924944"/>
            <a:ext cx="0" cy="14400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140496" y="2924944"/>
            <a:ext cx="0" cy="14400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292896" y="2924944"/>
            <a:ext cx="0" cy="14400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445296" y="2924960"/>
            <a:ext cx="0" cy="14400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597696" y="2924944"/>
            <a:ext cx="0" cy="14400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750096" y="2924944"/>
            <a:ext cx="0" cy="14400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902496" y="2924944"/>
            <a:ext cx="0" cy="14400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054896" y="2924944"/>
            <a:ext cx="0" cy="14400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207296" y="2924944"/>
            <a:ext cx="0" cy="14400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3359696" y="2924944"/>
            <a:ext cx="0" cy="14400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512096" y="2924944"/>
            <a:ext cx="0" cy="14400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664496" y="2924944"/>
            <a:ext cx="0" cy="14400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816896" y="2924944"/>
            <a:ext cx="0" cy="14400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969296" y="2924944"/>
            <a:ext cx="0" cy="14400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121696" y="2924944"/>
            <a:ext cx="0" cy="14400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4274096" y="2924944"/>
            <a:ext cx="0" cy="14400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4426496" y="2924944"/>
            <a:ext cx="0" cy="14400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578896" y="2924944"/>
            <a:ext cx="0" cy="14400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4731296" y="2924944"/>
            <a:ext cx="0" cy="14400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883696" y="2924944"/>
            <a:ext cx="0" cy="14400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36096" y="2924944"/>
            <a:ext cx="0" cy="14400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188496" y="2924944"/>
            <a:ext cx="0" cy="14400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5340896" y="2924944"/>
            <a:ext cx="0" cy="14400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5493296" y="2924944"/>
            <a:ext cx="0" cy="14400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5645696" y="2924944"/>
            <a:ext cx="0" cy="14400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5798096" y="2924944"/>
            <a:ext cx="0" cy="14400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99992" y="2123564"/>
            <a:ext cx="849913" cy="369332"/>
          </a:xfrm>
          <a:prstGeom prst="rect">
            <a:avLst/>
          </a:prstGeom>
          <a:noFill/>
        </p:spPr>
        <p:txBody>
          <a:bodyPr wrap="none" rtlCol="0">
            <a:spAutoFit/>
          </a:bodyPr>
          <a:lstStyle/>
          <a:p>
            <a:r>
              <a:rPr lang="en-GB" b="1" dirty="0" smtClean="0">
                <a:solidFill>
                  <a:srgbClr val="FF0000"/>
                </a:solidFill>
              </a:rPr>
              <a:t>miRNA</a:t>
            </a:r>
            <a:endParaRPr lang="en-GB" b="1" dirty="0">
              <a:solidFill>
                <a:srgbClr val="FF0000"/>
              </a:solidFill>
            </a:endParaRPr>
          </a:p>
        </p:txBody>
      </p:sp>
      <p:sp>
        <p:nvSpPr>
          <p:cNvPr id="62" name="TextBox 61"/>
          <p:cNvSpPr txBox="1"/>
          <p:nvPr/>
        </p:nvSpPr>
        <p:spPr>
          <a:xfrm>
            <a:off x="4499992" y="3347700"/>
            <a:ext cx="793807" cy="369332"/>
          </a:xfrm>
          <a:prstGeom prst="rect">
            <a:avLst/>
          </a:prstGeom>
          <a:noFill/>
        </p:spPr>
        <p:txBody>
          <a:bodyPr wrap="none" rtlCol="0">
            <a:spAutoFit/>
          </a:bodyPr>
          <a:lstStyle/>
          <a:p>
            <a:r>
              <a:rPr lang="en-GB" b="1" dirty="0" smtClean="0"/>
              <a:t>mRNA</a:t>
            </a:r>
            <a:endParaRPr lang="en-GB" b="1" dirty="0"/>
          </a:p>
        </p:txBody>
      </p:sp>
    </p:spTree>
    <p:extLst>
      <p:ext uri="{BB962C8B-B14F-4D97-AF65-F5344CB8AC3E}">
        <p14:creationId xmlns:p14="http://schemas.microsoft.com/office/powerpoint/2010/main" val="270599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507288" cy="1143000"/>
          </a:xfrm>
        </p:spPr>
        <p:txBody>
          <a:bodyPr>
            <a:normAutofit fontScale="90000"/>
          </a:bodyPr>
          <a:lstStyle/>
          <a:p>
            <a:r>
              <a:rPr lang="en-GB" dirty="0" smtClean="0"/>
              <a:t>miRNAs in feedback/feedforward gene regulatory circuits (network motifs) </a:t>
            </a:r>
            <a:endParaRPr lang="en-GB" dirty="0"/>
          </a:p>
        </p:txBody>
      </p:sp>
      <p:grpSp>
        <p:nvGrpSpPr>
          <p:cNvPr id="25" name="Group 24"/>
          <p:cNvGrpSpPr/>
          <p:nvPr/>
        </p:nvGrpSpPr>
        <p:grpSpPr>
          <a:xfrm>
            <a:off x="4499992" y="2708920"/>
            <a:ext cx="3024336" cy="468025"/>
            <a:chOff x="4499992" y="2924944"/>
            <a:chExt cx="3024336" cy="468025"/>
          </a:xfrm>
        </p:grpSpPr>
        <p:sp>
          <p:nvSpPr>
            <p:cNvPr id="13" name="Oval 12"/>
            <p:cNvSpPr/>
            <p:nvPr/>
          </p:nvSpPr>
          <p:spPr>
            <a:xfrm>
              <a:off x="4499992" y="2924944"/>
              <a:ext cx="914400" cy="457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TF</a:t>
              </a:r>
              <a:endParaRPr lang="en-GB" dirty="0"/>
            </a:p>
          </p:txBody>
        </p:sp>
        <p:sp>
          <p:nvSpPr>
            <p:cNvPr id="14" name="Oval 13"/>
            <p:cNvSpPr/>
            <p:nvPr/>
          </p:nvSpPr>
          <p:spPr>
            <a:xfrm>
              <a:off x="6609928" y="2924944"/>
              <a:ext cx="914400" cy="4572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miR</a:t>
              </a:r>
              <a:endParaRPr lang="en-GB" dirty="0"/>
            </a:p>
          </p:txBody>
        </p:sp>
        <p:grpSp>
          <p:nvGrpSpPr>
            <p:cNvPr id="24" name="Group 23"/>
            <p:cNvGrpSpPr/>
            <p:nvPr/>
          </p:nvGrpSpPr>
          <p:grpSpPr>
            <a:xfrm>
              <a:off x="5529808" y="3068960"/>
              <a:ext cx="977172" cy="324009"/>
              <a:chOff x="5529808" y="3068960"/>
              <a:chExt cx="977172" cy="324009"/>
            </a:xfrm>
          </p:grpSpPr>
          <p:grpSp>
            <p:nvGrpSpPr>
              <p:cNvPr id="18" name="Group 17"/>
              <p:cNvGrpSpPr/>
              <p:nvPr/>
            </p:nvGrpSpPr>
            <p:grpSpPr>
              <a:xfrm rot="10800000">
                <a:off x="5580112" y="3140969"/>
                <a:ext cx="926868" cy="252000"/>
                <a:chOff x="5652120" y="2996952"/>
                <a:chExt cx="926868" cy="252000"/>
              </a:xfrm>
            </p:grpSpPr>
            <p:cxnSp>
              <p:nvCxnSpPr>
                <p:cNvPr id="19" name="Straight Connector 18"/>
                <p:cNvCxnSpPr/>
                <p:nvPr/>
              </p:nvCxnSpPr>
              <p:spPr>
                <a:xfrm>
                  <a:off x="5652120" y="3122496"/>
                  <a:ext cx="914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578988" y="2996952"/>
                  <a:ext cx="0" cy="25200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p:nvCxnSpPr>
            <p:spPr>
              <a:xfrm rot="10800000">
                <a:off x="5529808" y="3068960"/>
                <a:ext cx="914400" cy="0"/>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51" name="Group 50"/>
          <p:cNvGrpSpPr/>
          <p:nvPr/>
        </p:nvGrpSpPr>
        <p:grpSpPr>
          <a:xfrm>
            <a:off x="3779912" y="4293096"/>
            <a:ext cx="5112568" cy="854798"/>
            <a:chOff x="3563888" y="4617159"/>
            <a:chExt cx="5112568" cy="854798"/>
          </a:xfrm>
        </p:grpSpPr>
        <p:grpSp>
          <p:nvGrpSpPr>
            <p:cNvPr id="26" name="Group 25"/>
            <p:cNvGrpSpPr/>
            <p:nvPr/>
          </p:nvGrpSpPr>
          <p:grpSpPr>
            <a:xfrm>
              <a:off x="3563888" y="4617159"/>
              <a:ext cx="3024336" cy="457200"/>
              <a:chOff x="4499992" y="2924944"/>
              <a:chExt cx="3024336" cy="457200"/>
            </a:xfrm>
          </p:grpSpPr>
          <p:sp>
            <p:nvSpPr>
              <p:cNvPr id="27" name="Oval 26"/>
              <p:cNvSpPr/>
              <p:nvPr/>
            </p:nvSpPr>
            <p:spPr>
              <a:xfrm>
                <a:off x="4499992" y="2924944"/>
                <a:ext cx="914400" cy="457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TF</a:t>
                </a:r>
                <a:endParaRPr lang="en-GB" dirty="0"/>
              </a:p>
            </p:txBody>
          </p:sp>
          <p:sp>
            <p:nvSpPr>
              <p:cNvPr id="28" name="Oval 27"/>
              <p:cNvSpPr/>
              <p:nvPr/>
            </p:nvSpPr>
            <p:spPr>
              <a:xfrm>
                <a:off x="6609928" y="2924944"/>
                <a:ext cx="914400" cy="4572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miR</a:t>
                </a:r>
                <a:endParaRPr lang="en-GB" dirty="0"/>
              </a:p>
            </p:txBody>
          </p:sp>
          <p:cxnSp>
            <p:nvCxnSpPr>
              <p:cNvPr id="31" name="Straight Connector 30"/>
              <p:cNvCxnSpPr/>
              <p:nvPr/>
            </p:nvCxnSpPr>
            <p:spPr>
              <a:xfrm rot="10800000">
                <a:off x="5529808" y="3176944"/>
                <a:ext cx="914400" cy="0"/>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5" name="Oval 34"/>
            <p:cNvSpPr/>
            <p:nvPr/>
          </p:nvSpPr>
          <p:spPr>
            <a:xfrm>
              <a:off x="7762056" y="4653136"/>
              <a:ext cx="914400" cy="457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Trgt</a:t>
              </a:r>
              <a:endParaRPr lang="en-GB" dirty="0"/>
            </a:p>
          </p:txBody>
        </p:sp>
        <p:grpSp>
          <p:nvGrpSpPr>
            <p:cNvPr id="36" name="Group 35"/>
            <p:cNvGrpSpPr/>
            <p:nvPr/>
          </p:nvGrpSpPr>
          <p:grpSpPr>
            <a:xfrm>
              <a:off x="6660232" y="4797152"/>
              <a:ext cx="926868" cy="252000"/>
              <a:chOff x="5652120" y="2996952"/>
              <a:chExt cx="926868" cy="252000"/>
            </a:xfrm>
          </p:grpSpPr>
          <p:cxnSp>
            <p:nvCxnSpPr>
              <p:cNvPr id="37" name="Straight Connector 36"/>
              <p:cNvCxnSpPr/>
              <p:nvPr/>
            </p:nvCxnSpPr>
            <p:spPr>
              <a:xfrm>
                <a:off x="5652120" y="3122496"/>
                <a:ext cx="914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578988" y="2996952"/>
                <a:ext cx="0" cy="25200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40" name="Straight Connector 39"/>
            <p:cNvCxnSpPr/>
            <p:nvPr/>
          </p:nvCxnSpPr>
          <p:spPr>
            <a:xfrm>
              <a:off x="4068408" y="5462784"/>
              <a:ext cx="4176000"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rot="16200000">
              <a:off x="8064392" y="5183957"/>
              <a:ext cx="324000" cy="252000"/>
              <a:chOff x="6290956" y="2996952"/>
              <a:chExt cx="324000" cy="252000"/>
            </a:xfrm>
          </p:grpSpPr>
          <p:cxnSp>
            <p:nvCxnSpPr>
              <p:cNvPr id="45" name="Straight Connector 44"/>
              <p:cNvCxnSpPr/>
              <p:nvPr/>
            </p:nvCxnSpPr>
            <p:spPr>
              <a:xfrm>
                <a:off x="6290956" y="3132584"/>
                <a:ext cx="324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597460" y="2996952"/>
                <a:ext cx="0" cy="25200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a:xfrm rot="16200000">
              <a:off x="3905944" y="5309957"/>
              <a:ext cx="324000"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3851920" y="5670546"/>
            <a:ext cx="5112568" cy="854798"/>
            <a:chOff x="3563888" y="4617159"/>
            <a:chExt cx="5112568" cy="854798"/>
          </a:xfrm>
        </p:grpSpPr>
        <p:grpSp>
          <p:nvGrpSpPr>
            <p:cNvPr id="53" name="Group 52"/>
            <p:cNvGrpSpPr/>
            <p:nvPr/>
          </p:nvGrpSpPr>
          <p:grpSpPr>
            <a:xfrm>
              <a:off x="3563888" y="4617159"/>
              <a:ext cx="3024336" cy="457200"/>
              <a:chOff x="4499992" y="2924944"/>
              <a:chExt cx="3024336" cy="457200"/>
            </a:xfrm>
          </p:grpSpPr>
          <p:sp>
            <p:nvSpPr>
              <p:cNvPr id="63" name="Oval 62"/>
              <p:cNvSpPr/>
              <p:nvPr/>
            </p:nvSpPr>
            <p:spPr>
              <a:xfrm>
                <a:off x="4499992" y="2924944"/>
                <a:ext cx="914400" cy="457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TF</a:t>
                </a:r>
                <a:endParaRPr lang="en-GB" dirty="0"/>
              </a:p>
            </p:txBody>
          </p:sp>
          <p:sp>
            <p:nvSpPr>
              <p:cNvPr id="64" name="Oval 63"/>
              <p:cNvSpPr/>
              <p:nvPr/>
            </p:nvSpPr>
            <p:spPr>
              <a:xfrm>
                <a:off x="6609928" y="2924944"/>
                <a:ext cx="914400" cy="4572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miR</a:t>
                </a:r>
                <a:endParaRPr lang="en-GB" dirty="0"/>
              </a:p>
            </p:txBody>
          </p:sp>
          <p:cxnSp>
            <p:nvCxnSpPr>
              <p:cNvPr id="65" name="Straight Connector 64"/>
              <p:cNvCxnSpPr/>
              <p:nvPr/>
            </p:nvCxnSpPr>
            <p:spPr>
              <a:xfrm rot="10800000">
                <a:off x="5529808" y="3176944"/>
                <a:ext cx="914400" cy="0"/>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4" name="Oval 53"/>
            <p:cNvSpPr/>
            <p:nvPr/>
          </p:nvSpPr>
          <p:spPr>
            <a:xfrm>
              <a:off x="7762056" y="4653136"/>
              <a:ext cx="914400" cy="457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Trgt</a:t>
              </a:r>
              <a:endParaRPr lang="en-GB" dirty="0"/>
            </a:p>
          </p:txBody>
        </p:sp>
        <p:grpSp>
          <p:nvGrpSpPr>
            <p:cNvPr id="55" name="Group 54"/>
            <p:cNvGrpSpPr/>
            <p:nvPr/>
          </p:nvGrpSpPr>
          <p:grpSpPr>
            <a:xfrm>
              <a:off x="6660232" y="4797152"/>
              <a:ext cx="926868" cy="252000"/>
              <a:chOff x="5652120" y="2996952"/>
              <a:chExt cx="926868" cy="252000"/>
            </a:xfrm>
          </p:grpSpPr>
          <p:cxnSp>
            <p:nvCxnSpPr>
              <p:cNvPr id="61" name="Straight Connector 60"/>
              <p:cNvCxnSpPr/>
              <p:nvPr/>
            </p:nvCxnSpPr>
            <p:spPr>
              <a:xfrm>
                <a:off x="5652120" y="3122496"/>
                <a:ext cx="914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578988" y="2996952"/>
                <a:ext cx="0" cy="25200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56" name="Straight Connector 55"/>
            <p:cNvCxnSpPr/>
            <p:nvPr/>
          </p:nvCxnSpPr>
          <p:spPr>
            <a:xfrm>
              <a:off x="4068408" y="5462784"/>
              <a:ext cx="4176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a:off x="8074024" y="5309957"/>
              <a:ext cx="324000" cy="0"/>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a:off x="3905944" y="5309957"/>
              <a:ext cx="324000"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46578" y="2492896"/>
            <a:ext cx="3826689" cy="1015663"/>
          </a:xfrm>
          <a:prstGeom prst="rect">
            <a:avLst/>
          </a:prstGeom>
          <a:noFill/>
        </p:spPr>
        <p:txBody>
          <a:bodyPr wrap="none" rtlCol="0">
            <a:spAutoFit/>
          </a:bodyPr>
          <a:lstStyle/>
          <a:p>
            <a:pPr marL="457200" indent="-457200">
              <a:buClr>
                <a:srgbClr val="C00000"/>
              </a:buClr>
              <a:buFont typeface="Arial" panose="020B0604020202020204" pitchFamily="34" charset="0"/>
              <a:buChar char="•"/>
            </a:pPr>
            <a:r>
              <a:rPr lang="en-GB" sz="3000" dirty="0"/>
              <a:t>Negative feedback</a:t>
            </a:r>
          </a:p>
          <a:p>
            <a:pPr>
              <a:buClr>
                <a:srgbClr val="C00000"/>
              </a:buClr>
            </a:pPr>
            <a:endParaRPr lang="en-GB" sz="3000" dirty="0"/>
          </a:p>
        </p:txBody>
      </p:sp>
      <p:sp>
        <p:nvSpPr>
          <p:cNvPr id="15" name="TextBox 14"/>
          <p:cNvSpPr txBox="1"/>
          <p:nvPr/>
        </p:nvSpPr>
        <p:spPr>
          <a:xfrm>
            <a:off x="60650" y="3645024"/>
            <a:ext cx="5015406" cy="2215991"/>
          </a:xfrm>
          <a:prstGeom prst="rect">
            <a:avLst/>
          </a:prstGeom>
          <a:noFill/>
        </p:spPr>
        <p:txBody>
          <a:bodyPr wrap="square" rtlCol="0">
            <a:spAutoFit/>
          </a:bodyPr>
          <a:lstStyle/>
          <a:p>
            <a:pPr marL="457200" indent="-457200">
              <a:buClr>
                <a:srgbClr val="C00000"/>
              </a:buClr>
              <a:buFont typeface="Arial" panose="020B0604020202020204" pitchFamily="34" charset="0"/>
              <a:buChar char="•"/>
            </a:pPr>
            <a:r>
              <a:rPr lang="en-GB" sz="3000" dirty="0"/>
              <a:t>Positive feedforward</a:t>
            </a:r>
          </a:p>
          <a:p>
            <a:pPr marL="1371600" lvl="2" indent="-457200">
              <a:buClr>
                <a:srgbClr val="C00000"/>
              </a:buClr>
              <a:buFont typeface="Wingdings" panose="05000000000000000000" pitchFamily="2" charset="2"/>
              <a:buChar char="Ø"/>
            </a:pPr>
            <a:r>
              <a:rPr lang="en-GB" sz="3000" dirty="0"/>
              <a:t>Coherent</a:t>
            </a:r>
          </a:p>
          <a:p>
            <a:pPr lvl="1">
              <a:buClr>
                <a:srgbClr val="C00000"/>
              </a:buClr>
            </a:pPr>
            <a:endParaRPr lang="en-GB" sz="3000" dirty="0"/>
          </a:p>
          <a:p>
            <a:pPr>
              <a:buClr>
                <a:srgbClr val="C00000"/>
              </a:buClr>
            </a:pPr>
            <a:endParaRPr lang="en-GB" sz="3000" dirty="0"/>
          </a:p>
          <a:p>
            <a:pPr>
              <a:buClr>
                <a:srgbClr val="C00000"/>
              </a:buClr>
            </a:pPr>
            <a:endParaRPr lang="en-GB" dirty="0"/>
          </a:p>
        </p:txBody>
      </p:sp>
      <p:sp>
        <p:nvSpPr>
          <p:cNvPr id="16" name="TextBox 15"/>
          <p:cNvSpPr txBox="1"/>
          <p:nvPr/>
        </p:nvSpPr>
        <p:spPr>
          <a:xfrm>
            <a:off x="986834" y="5589240"/>
            <a:ext cx="2568332" cy="830997"/>
          </a:xfrm>
          <a:prstGeom prst="rect">
            <a:avLst/>
          </a:prstGeom>
          <a:noFill/>
        </p:spPr>
        <p:txBody>
          <a:bodyPr wrap="none" rtlCol="0">
            <a:spAutoFit/>
          </a:bodyPr>
          <a:lstStyle/>
          <a:p>
            <a:pPr lvl="1" indent="-457200">
              <a:buClr>
                <a:srgbClr val="C00000"/>
              </a:buClr>
              <a:buFont typeface="Wingdings" panose="05000000000000000000" pitchFamily="2" charset="2"/>
              <a:buChar char="Ø"/>
            </a:pPr>
            <a:r>
              <a:rPr lang="en-GB" sz="3000" dirty="0"/>
              <a:t>Incoherent </a:t>
            </a:r>
          </a:p>
          <a:p>
            <a:endParaRPr lang="en-GB" dirty="0"/>
          </a:p>
        </p:txBody>
      </p:sp>
      <p:grpSp>
        <p:nvGrpSpPr>
          <p:cNvPr id="21" name="Group 20"/>
          <p:cNvGrpSpPr/>
          <p:nvPr/>
        </p:nvGrpSpPr>
        <p:grpSpPr>
          <a:xfrm>
            <a:off x="59013" y="1348287"/>
            <a:ext cx="7465315" cy="1015663"/>
            <a:chOff x="59013" y="1348287"/>
            <a:chExt cx="7465315" cy="1015663"/>
          </a:xfrm>
        </p:grpSpPr>
        <p:grpSp>
          <p:nvGrpSpPr>
            <p:cNvPr id="50" name="Group 49"/>
            <p:cNvGrpSpPr/>
            <p:nvPr/>
          </p:nvGrpSpPr>
          <p:grpSpPr>
            <a:xfrm>
              <a:off x="4499992" y="1484784"/>
              <a:ext cx="3024336" cy="563315"/>
              <a:chOff x="4499992" y="1891680"/>
              <a:chExt cx="3024336" cy="563315"/>
            </a:xfrm>
          </p:grpSpPr>
          <p:sp>
            <p:nvSpPr>
              <p:cNvPr id="4" name="Oval 3"/>
              <p:cNvSpPr/>
              <p:nvPr/>
            </p:nvSpPr>
            <p:spPr>
              <a:xfrm>
                <a:off x="4499992" y="1891680"/>
                <a:ext cx="914400" cy="457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TF</a:t>
                </a:r>
                <a:endParaRPr lang="en-GB" dirty="0"/>
              </a:p>
            </p:txBody>
          </p:sp>
          <p:sp>
            <p:nvSpPr>
              <p:cNvPr id="5" name="Oval 4"/>
              <p:cNvSpPr/>
              <p:nvPr/>
            </p:nvSpPr>
            <p:spPr>
              <a:xfrm>
                <a:off x="6609928" y="1891680"/>
                <a:ext cx="914400" cy="4572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miR</a:t>
                </a:r>
                <a:endParaRPr lang="en-GB" dirty="0"/>
              </a:p>
            </p:txBody>
          </p:sp>
          <p:grpSp>
            <p:nvGrpSpPr>
              <p:cNvPr id="9" name="Group 8"/>
              <p:cNvGrpSpPr/>
              <p:nvPr/>
            </p:nvGrpSpPr>
            <p:grpSpPr>
              <a:xfrm>
                <a:off x="5508104" y="1916832"/>
                <a:ext cx="926868" cy="252000"/>
                <a:chOff x="5652120" y="2996952"/>
                <a:chExt cx="926868" cy="252000"/>
              </a:xfrm>
            </p:grpSpPr>
            <p:cxnSp>
              <p:nvCxnSpPr>
                <p:cNvPr id="7" name="Straight Connector 6"/>
                <p:cNvCxnSpPr/>
                <p:nvPr/>
              </p:nvCxnSpPr>
              <p:spPr>
                <a:xfrm>
                  <a:off x="5652120" y="3122496"/>
                  <a:ext cx="914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578988" y="2996952"/>
                  <a:ext cx="0" cy="25200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rot="10800000">
                <a:off x="5517340" y="2202995"/>
                <a:ext cx="926868" cy="252000"/>
                <a:chOff x="5652120" y="2996952"/>
                <a:chExt cx="926868" cy="252000"/>
              </a:xfrm>
            </p:grpSpPr>
            <p:cxnSp>
              <p:nvCxnSpPr>
                <p:cNvPr id="11" name="Straight Connector 10"/>
                <p:cNvCxnSpPr/>
                <p:nvPr/>
              </p:nvCxnSpPr>
              <p:spPr>
                <a:xfrm>
                  <a:off x="5652120" y="3122496"/>
                  <a:ext cx="914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578988" y="2996952"/>
                  <a:ext cx="0" cy="252000"/>
                </a:xfrm>
                <a:prstGeom prst="line">
                  <a:avLst/>
                </a:prstGeom>
                <a:ln w="38100"/>
              </p:spPr>
              <p:style>
                <a:lnRef idx="1">
                  <a:schemeClr val="accent1"/>
                </a:lnRef>
                <a:fillRef idx="0">
                  <a:schemeClr val="accent1"/>
                </a:fillRef>
                <a:effectRef idx="0">
                  <a:schemeClr val="accent1"/>
                </a:effectRef>
                <a:fontRef idx="minor">
                  <a:schemeClr val="tx1"/>
                </a:fontRef>
              </p:style>
            </p:cxnSp>
          </p:grpSp>
        </p:grpSp>
        <p:sp>
          <p:nvSpPr>
            <p:cNvPr id="57" name="TextBox 56"/>
            <p:cNvSpPr txBox="1"/>
            <p:nvPr/>
          </p:nvSpPr>
          <p:spPr>
            <a:xfrm>
              <a:off x="59013" y="1348287"/>
              <a:ext cx="3656770" cy="1015663"/>
            </a:xfrm>
            <a:prstGeom prst="rect">
              <a:avLst/>
            </a:prstGeom>
            <a:noFill/>
          </p:spPr>
          <p:txBody>
            <a:bodyPr wrap="none" rtlCol="0">
              <a:spAutoFit/>
            </a:bodyPr>
            <a:lstStyle/>
            <a:p>
              <a:pPr marL="457200" indent="-457200">
                <a:buClr>
                  <a:srgbClr val="C00000"/>
                </a:buClr>
                <a:buFont typeface="Arial" panose="020B0604020202020204" pitchFamily="34" charset="0"/>
                <a:buChar char="•"/>
              </a:pPr>
              <a:r>
                <a:rPr lang="en-GB" sz="3000" dirty="0" smtClean="0"/>
                <a:t>Positive </a:t>
              </a:r>
              <a:r>
                <a:rPr lang="en-GB" sz="3000" dirty="0"/>
                <a:t>feedback</a:t>
              </a:r>
            </a:p>
            <a:p>
              <a:pPr>
                <a:buClr>
                  <a:srgbClr val="C00000"/>
                </a:buClr>
              </a:pPr>
              <a:endParaRPr lang="en-GB" sz="3000" dirty="0"/>
            </a:p>
          </p:txBody>
        </p:sp>
      </p:grpSp>
    </p:spTree>
    <p:extLst>
      <p:ext uri="{BB962C8B-B14F-4D97-AF65-F5344CB8AC3E}">
        <p14:creationId xmlns:p14="http://schemas.microsoft.com/office/powerpoint/2010/main" val="38756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8579296" cy="1143000"/>
          </a:xfrm>
        </p:spPr>
        <p:txBody>
          <a:bodyPr>
            <a:normAutofit fontScale="90000"/>
          </a:bodyPr>
          <a:lstStyle/>
          <a:p>
            <a:r>
              <a:rPr lang="en-GB" dirty="0" smtClean="0"/>
              <a:t>Dynamic model of positive feedback</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4870" y="2420888"/>
            <a:ext cx="7945562" cy="3600000"/>
          </a:xfrm>
          <a:prstGeom prst="rect">
            <a:avLst/>
          </a:prstGeom>
        </p:spPr>
      </p:pic>
      <p:grpSp>
        <p:nvGrpSpPr>
          <p:cNvPr id="5" name="Group 4"/>
          <p:cNvGrpSpPr/>
          <p:nvPr/>
        </p:nvGrpSpPr>
        <p:grpSpPr>
          <a:xfrm>
            <a:off x="2915816" y="1340768"/>
            <a:ext cx="3024336" cy="563315"/>
            <a:chOff x="4499992" y="1891680"/>
            <a:chExt cx="3024336" cy="563315"/>
          </a:xfrm>
        </p:grpSpPr>
        <p:sp>
          <p:nvSpPr>
            <p:cNvPr id="6" name="Oval 5"/>
            <p:cNvSpPr/>
            <p:nvPr/>
          </p:nvSpPr>
          <p:spPr>
            <a:xfrm>
              <a:off x="4499992" y="1891680"/>
              <a:ext cx="914400" cy="457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TF1</a:t>
              </a:r>
              <a:endParaRPr lang="en-GB" dirty="0"/>
            </a:p>
          </p:txBody>
        </p:sp>
        <p:sp>
          <p:nvSpPr>
            <p:cNvPr id="7" name="Oval 6"/>
            <p:cNvSpPr/>
            <p:nvPr/>
          </p:nvSpPr>
          <p:spPr>
            <a:xfrm>
              <a:off x="6609928" y="1891680"/>
              <a:ext cx="914400" cy="4572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miR</a:t>
              </a:r>
              <a:endParaRPr lang="en-GB" dirty="0"/>
            </a:p>
          </p:txBody>
        </p:sp>
        <p:grpSp>
          <p:nvGrpSpPr>
            <p:cNvPr id="8" name="Group 7"/>
            <p:cNvGrpSpPr/>
            <p:nvPr/>
          </p:nvGrpSpPr>
          <p:grpSpPr>
            <a:xfrm>
              <a:off x="5508104" y="1916832"/>
              <a:ext cx="926868" cy="252000"/>
              <a:chOff x="5652120" y="2996952"/>
              <a:chExt cx="926868" cy="252000"/>
            </a:xfrm>
          </p:grpSpPr>
          <p:cxnSp>
            <p:nvCxnSpPr>
              <p:cNvPr id="12" name="Straight Connector 11"/>
              <p:cNvCxnSpPr/>
              <p:nvPr/>
            </p:nvCxnSpPr>
            <p:spPr>
              <a:xfrm>
                <a:off x="5652120" y="3122496"/>
                <a:ext cx="914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578988" y="2996952"/>
                <a:ext cx="0" cy="25200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rot="10800000">
              <a:off x="5517340" y="2202995"/>
              <a:ext cx="926868" cy="252000"/>
              <a:chOff x="5652120" y="2996952"/>
              <a:chExt cx="926868" cy="252000"/>
            </a:xfrm>
          </p:grpSpPr>
          <p:cxnSp>
            <p:nvCxnSpPr>
              <p:cNvPr id="10" name="Straight Connector 9"/>
              <p:cNvCxnSpPr/>
              <p:nvPr/>
            </p:nvCxnSpPr>
            <p:spPr>
              <a:xfrm>
                <a:off x="5652120" y="3122496"/>
                <a:ext cx="914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578988" y="2996952"/>
                <a:ext cx="0" cy="252000"/>
              </a:xfrm>
              <a:prstGeom prst="line">
                <a:avLst/>
              </a:prstGeom>
              <a:ln w="38100"/>
            </p:spPr>
            <p:style>
              <a:lnRef idx="1">
                <a:schemeClr val="accent1"/>
              </a:lnRef>
              <a:fillRef idx="0">
                <a:schemeClr val="accent1"/>
              </a:fillRef>
              <a:effectRef idx="0">
                <a:schemeClr val="accent1"/>
              </a:effectRef>
              <a:fontRef idx="minor">
                <a:schemeClr val="tx1"/>
              </a:fontRef>
            </p:style>
          </p:cxnSp>
        </p:grpSp>
      </p:grpSp>
      <p:sp>
        <p:nvSpPr>
          <p:cNvPr id="14" name="TextBox 13"/>
          <p:cNvSpPr txBox="1"/>
          <p:nvPr/>
        </p:nvSpPr>
        <p:spPr bwMode="auto">
          <a:xfrm>
            <a:off x="397507" y="6471984"/>
            <a:ext cx="4122219" cy="307777"/>
          </a:xfrm>
          <a:prstGeom prst="rect">
            <a:avLst/>
          </a:prstGeom>
          <a:noFill/>
          <a:ln w="9525">
            <a:noFill/>
            <a:miter lim="800000"/>
            <a:headEnd/>
            <a:tailEnd/>
          </a:ln>
        </p:spPr>
        <p:txBody>
          <a:bodyPr wrap="none" rtlCol="0" anchor="ctr">
            <a:spAutoFit/>
          </a:bodyPr>
          <a:lstStyle/>
          <a:p>
            <a:pPr algn="ctr"/>
            <a:r>
              <a:rPr lang="en-GB" sz="1400" i="1" dirty="0" smtClean="0">
                <a:latin typeface="Calibri" pitchFamily="34" charset="0"/>
              </a:rPr>
              <a:t>Proctor </a:t>
            </a:r>
            <a:r>
              <a:rPr lang="en-GB" sz="1400" i="1" dirty="0" smtClean="0">
                <a:latin typeface="Calibri" pitchFamily="34" charset="0"/>
              </a:rPr>
              <a:t> CJ &amp; Smith GR, 2017 </a:t>
            </a:r>
            <a:r>
              <a:rPr lang="en-GB" sz="1400" dirty="0"/>
              <a:t> </a:t>
            </a:r>
            <a:r>
              <a:rPr lang="en-GB" sz="1400" dirty="0" smtClean="0"/>
              <a:t>PLoS </a:t>
            </a:r>
            <a:r>
              <a:rPr lang="en-GB" sz="1400" dirty="0"/>
              <a:t>One 12: e0187568</a:t>
            </a:r>
            <a:r>
              <a:rPr lang="en-GB" sz="1400" i="1" dirty="0" smtClean="0">
                <a:latin typeface="Calibri" pitchFamily="34" charset="0"/>
              </a:rPr>
              <a:t> </a:t>
            </a:r>
            <a:endParaRPr lang="en-GB" sz="1400" i="1" dirty="0" smtClean="0">
              <a:latin typeface="Calibri" pitchFamily="34" charset="0"/>
            </a:endParaRPr>
          </a:p>
        </p:txBody>
      </p:sp>
      <p:grpSp>
        <p:nvGrpSpPr>
          <p:cNvPr id="17" name="Group 16"/>
          <p:cNvGrpSpPr/>
          <p:nvPr/>
        </p:nvGrpSpPr>
        <p:grpSpPr>
          <a:xfrm>
            <a:off x="514870" y="4114785"/>
            <a:ext cx="7770148" cy="1947668"/>
            <a:chOff x="514870" y="4114785"/>
            <a:chExt cx="7770148" cy="1947668"/>
          </a:xfrm>
        </p:grpSpPr>
        <p:sp>
          <p:nvSpPr>
            <p:cNvPr id="15" name="Rectangle 14"/>
            <p:cNvSpPr/>
            <p:nvPr/>
          </p:nvSpPr>
          <p:spPr>
            <a:xfrm>
              <a:off x="514870" y="4262453"/>
              <a:ext cx="7770148" cy="180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bwMode="auto">
            <a:xfrm>
              <a:off x="6217267" y="4114785"/>
              <a:ext cx="914400" cy="914400"/>
            </a:xfrm>
            <a:prstGeom prst="rect">
              <a:avLst/>
            </a:prstGeom>
            <a:noFill/>
            <a:ln w="9525">
              <a:noFill/>
              <a:miter lim="800000"/>
              <a:headEnd/>
              <a:tailEnd/>
            </a:ln>
          </p:spPr>
          <p:txBody>
            <a:bodyPr wrap="none" rtlCol="0" anchor="ctr">
              <a:noAutofit/>
            </a:bodyPr>
            <a:lstStyle/>
            <a:p>
              <a:pPr algn="ctr"/>
              <a:r>
                <a:rPr lang="en-GB" sz="2800" b="1" dirty="0" smtClean="0">
                  <a:ln>
                    <a:solidFill>
                      <a:srgbClr val="C00000"/>
                    </a:solidFill>
                  </a:ln>
                  <a:solidFill>
                    <a:srgbClr val="C00000"/>
                  </a:solidFill>
                  <a:latin typeface="Calibri" pitchFamily="34" charset="0"/>
                </a:rPr>
                <a:t>Turnover of miR</a:t>
              </a:r>
            </a:p>
          </p:txBody>
        </p:sp>
      </p:grpSp>
      <p:grpSp>
        <p:nvGrpSpPr>
          <p:cNvPr id="18" name="Group 17"/>
          <p:cNvGrpSpPr/>
          <p:nvPr/>
        </p:nvGrpSpPr>
        <p:grpSpPr>
          <a:xfrm>
            <a:off x="4641272" y="1925690"/>
            <a:ext cx="4281055" cy="2044653"/>
            <a:chOff x="514870" y="4017800"/>
            <a:chExt cx="7770148" cy="2044653"/>
          </a:xfrm>
        </p:grpSpPr>
        <p:sp>
          <p:nvSpPr>
            <p:cNvPr id="19" name="Rectangle 18"/>
            <p:cNvSpPr/>
            <p:nvPr/>
          </p:nvSpPr>
          <p:spPr>
            <a:xfrm>
              <a:off x="514870" y="4262453"/>
              <a:ext cx="7770148" cy="180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bwMode="auto">
            <a:xfrm>
              <a:off x="5370807" y="4017800"/>
              <a:ext cx="914401" cy="914400"/>
            </a:xfrm>
            <a:prstGeom prst="rect">
              <a:avLst/>
            </a:prstGeom>
            <a:noFill/>
            <a:ln w="9525">
              <a:noFill/>
              <a:miter lim="800000"/>
              <a:headEnd/>
              <a:tailEnd/>
            </a:ln>
          </p:spPr>
          <p:txBody>
            <a:bodyPr wrap="none" rtlCol="0" anchor="ctr">
              <a:noAutofit/>
            </a:bodyPr>
            <a:lstStyle/>
            <a:p>
              <a:pPr algn="ctr"/>
              <a:r>
                <a:rPr lang="en-GB" sz="2800" b="1" dirty="0" smtClean="0">
                  <a:ln>
                    <a:solidFill>
                      <a:srgbClr val="C00000"/>
                    </a:solidFill>
                  </a:ln>
                  <a:solidFill>
                    <a:srgbClr val="C00000"/>
                  </a:solidFill>
                  <a:latin typeface="Calibri" pitchFamily="34" charset="0"/>
                </a:rPr>
                <a:t>Inhibition  of miR</a:t>
              </a:r>
            </a:p>
          </p:txBody>
        </p:sp>
      </p:grpSp>
      <p:grpSp>
        <p:nvGrpSpPr>
          <p:cNvPr id="26" name="Group 25"/>
          <p:cNvGrpSpPr/>
          <p:nvPr/>
        </p:nvGrpSpPr>
        <p:grpSpPr>
          <a:xfrm>
            <a:off x="249232" y="1981182"/>
            <a:ext cx="4610800" cy="2113851"/>
            <a:chOff x="249232" y="1981182"/>
            <a:chExt cx="4281055" cy="2113851"/>
          </a:xfrm>
        </p:grpSpPr>
        <p:sp>
          <p:nvSpPr>
            <p:cNvPr id="21" name="Rectangle 20"/>
            <p:cNvSpPr/>
            <p:nvPr/>
          </p:nvSpPr>
          <p:spPr>
            <a:xfrm>
              <a:off x="249232" y="2170343"/>
              <a:ext cx="4281055" cy="19246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bwMode="auto">
            <a:xfrm>
              <a:off x="1316197" y="1981182"/>
              <a:ext cx="914400" cy="914400"/>
            </a:xfrm>
            <a:prstGeom prst="rect">
              <a:avLst/>
            </a:prstGeom>
            <a:noFill/>
            <a:ln w="9525">
              <a:noFill/>
              <a:miter lim="800000"/>
              <a:headEnd/>
              <a:tailEnd/>
            </a:ln>
          </p:spPr>
          <p:txBody>
            <a:bodyPr wrap="none" rtlCol="0" anchor="ctr">
              <a:noAutofit/>
            </a:bodyPr>
            <a:lstStyle/>
            <a:p>
              <a:pPr algn="ctr"/>
              <a:r>
                <a:rPr lang="en-GB" sz="2800" b="1" dirty="0" smtClean="0">
                  <a:ln>
                    <a:solidFill>
                      <a:srgbClr val="C00000"/>
                    </a:solidFill>
                  </a:ln>
                  <a:solidFill>
                    <a:srgbClr val="C00000"/>
                  </a:solidFill>
                  <a:latin typeface="Calibri" pitchFamily="34" charset="0"/>
                </a:rPr>
                <a:t>Upregulation</a:t>
              </a:r>
              <a:r>
                <a:rPr lang="en-GB" sz="2800" b="1" dirty="0" smtClean="0">
                  <a:ln>
                    <a:solidFill>
                      <a:srgbClr val="C00000"/>
                    </a:solidFill>
                  </a:ln>
                  <a:solidFill>
                    <a:srgbClr val="6600CC"/>
                  </a:solidFill>
                  <a:latin typeface="Calibri" pitchFamily="34" charset="0"/>
                </a:rPr>
                <a:t> </a:t>
              </a:r>
              <a:r>
                <a:rPr lang="en-GB" sz="2800" b="1" dirty="0" smtClean="0">
                  <a:ln>
                    <a:solidFill>
                      <a:srgbClr val="C00000"/>
                    </a:solidFill>
                  </a:ln>
                  <a:solidFill>
                    <a:srgbClr val="C00000"/>
                  </a:solidFill>
                  <a:latin typeface="Calibri" pitchFamily="34" charset="0"/>
                </a:rPr>
                <a:t>of TF1</a:t>
              </a:r>
            </a:p>
          </p:txBody>
        </p:sp>
      </p:grpSp>
      <p:grpSp>
        <p:nvGrpSpPr>
          <p:cNvPr id="27" name="Group 26"/>
          <p:cNvGrpSpPr/>
          <p:nvPr/>
        </p:nvGrpSpPr>
        <p:grpSpPr>
          <a:xfrm>
            <a:off x="2305771" y="3300670"/>
            <a:ext cx="4319822" cy="1622859"/>
            <a:chOff x="2305771" y="3300670"/>
            <a:chExt cx="4319822" cy="1622859"/>
          </a:xfrm>
        </p:grpSpPr>
        <p:sp>
          <p:nvSpPr>
            <p:cNvPr id="23" name="Rectangle 22"/>
            <p:cNvSpPr/>
            <p:nvPr/>
          </p:nvSpPr>
          <p:spPr>
            <a:xfrm rot="2224513">
              <a:off x="2305771" y="3300670"/>
              <a:ext cx="4281055" cy="16228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bwMode="auto">
            <a:xfrm>
              <a:off x="5711193" y="3532917"/>
              <a:ext cx="914400" cy="914400"/>
            </a:xfrm>
            <a:prstGeom prst="rect">
              <a:avLst/>
            </a:prstGeom>
            <a:noFill/>
            <a:ln w="9525">
              <a:noFill/>
              <a:miter lim="800000"/>
              <a:headEnd/>
              <a:tailEnd/>
            </a:ln>
          </p:spPr>
          <p:txBody>
            <a:bodyPr wrap="none" rtlCol="0" anchor="ctr">
              <a:noAutofit/>
            </a:bodyPr>
            <a:lstStyle/>
            <a:p>
              <a:pPr algn="ctr"/>
              <a:r>
                <a:rPr lang="en-GB" sz="2800" b="1" dirty="0" smtClean="0">
                  <a:ln>
                    <a:solidFill>
                      <a:srgbClr val="C00000"/>
                    </a:solidFill>
                  </a:ln>
                  <a:solidFill>
                    <a:srgbClr val="C00000"/>
                  </a:solidFill>
                  <a:latin typeface="Calibri" pitchFamily="34" charset="0"/>
                </a:rPr>
                <a:t>Inhibition of TF1 by miR</a:t>
              </a:r>
            </a:p>
          </p:txBody>
        </p:sp>
      </p:grpSp>
    </p:spTree>
    <p:extLst>
      <p:ext uri="{BB962C8B-B14F-4D97-AF65-F5344CB8AC3E}">
        <p14:creationId xmlns:p14="http://schemas.microsoft.com/office/powerpoint/2010/main" val="373789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2847" y="956451"/>
            <a:ext cx="2880000" cy="2880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7853" y="3994943"/>
            <a:ext cx="2880000" cy="28800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152" y="4023118"/>
            <a:ext cx="2880000" cy="2880000"/>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19" y="3944688"/>
            <a:ext cx="2880000" cy="2880000"/>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19" y="967383"/>
            <a:ext cx="2880000" cy="2880000"/>
          </a:xfrm>
          <a:prstGeom prst="rect">
            <a:avLst/>
          </a:prstGeom>
        </p:spPr>
      </p:pic>
      <p:sp>
        <p:nvSpPr>
          <p:cNvPr id="26" name="TextBox 25"/>
          <p:cNvSpPr txBox="1"/>
          <p:nvPr/>
        </p:nvSpPr>
        <p:spPr>
          <a:xfrm>
            <a:off x="4420742" y="2401143"/>
            <a:ext cx="184731" cy="307777"/>
          </a:xfrm>
          <a:prstGeom prst="rect">
            <a:avLst/>
          </a:prstGeom>
          <a:noFill/>
        </p:spPr>
        <p:txBody>
          <a:bodyPr wrap="none" rtlCol="0">
            <a:spAutoFit/>
          </a:bodyPr>
          <a:lstStyle/>
          <a:p>
            <a:endParaRPr lang="en-GB" sz="1400" dirty="0"/>
          </a:p>
        </p:txBody>
      </p:sp>
      <p:sp>
        <p:nvSpPr>
          <p:cNvPr id="27" name="TextBox 26"/>
          <p:cNvSpPr txBox="1"/>
          <p:nvPr/>
        </p:nvSpPr>
        <p:spPr>
          <a:xfrm>
            <a:off x="6508974" y="2398045"/>
            <a:ext cx="296876" cy="307777"/>
          </a:xfrm>
          <a:prstGeom prst="rect">
            <a:avLst/>
          </a:prstGeom>
          <a:noFill/>
        </p:spPr>
        <p:txBody>
          <a:bodyPr wrap="none" rtlCol="0">
            <a:spAutoFit/>
          </a:bodyPr>
          <a:lstStyle/>
          <a:p>
            <a:r>
              <a:rPr lang="en-GB" sz="1400" dirty="0"/>
              <a:t>H</a:t>
            </a:r>
          </a:p>
        </p:txBody>
      </p:sp>
      <p:grpSp>
        <p:nvGrpSpPr>
          <p:cNvPr id="28" name="Group 27"/>
          <p:cNvGrpSpPr/>
          <p:nvPr/>
        </p:nvGrpSpPr>
        <p:grpSpPr>
          <a:xfrm>
            <a:off x="1615018" y="1565371"/>
            <a:ext cx="868750" cy="577081"/>
            <a:chOff x="7306464" y="3573016"/>
            <a:chExt cx="868750" cy="577081"/>
          </a:xfrm>
        </p:grpSpPr>
        <p:cxnSp>
          <p:nvCxnSpPr>
            <p:cNvPr id="29" name="Straight Connector 28"/>
            <p:cNvCxnSpPr/>
            <p:nvPr/>
          </p:nvCxnSpPr>
          <p:spPr>
            <a:xfrm>
              <a:off x="7308304" y="3861048"/>
              <a:ext cx="360000" cy="0"/>
            </a:xfrm>
            <a:prstGeom prst="line">
              <a:avLst/>
            </a:prstGeom>
            <a:ln w="28575">
              <a:solidFill>
                <a:srgbClr val="1E4EE8"/>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308304" y="3717032"/>
              <a:ext cx="36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306464" y="4030892"/>
              <a:ext cx="3600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668344" y="3573016"/>
              <a:ext cx="506870" cy="577081"/>
            </a:xfrm>
            <a:prstGeom prst="rect">
              <a:avLst/>
            </a:prstGeom>
            <a:noFill/>
          </p:spPr>
          <p:txBody>
            <a:bodyPr wrap="none" rtlCol="0">
              <a:spAutoFit/>
            </a:bodyPr>
            <a:lstStyle/>
            <a:p>
              <a:r>
                <a:rPr lang="en-GB" sz="1050" dirty="0" smtClean="0"/>
                <a:t>TF1</a:t>
              </a:r>
            </a:p>
            <a:p>
              <a:r>
                <a:rPr lang="en-GB" sz="1050" dirty="0" err="1" smtClean="0"/>
                <a:t>miR</a:t>
              </a:r>
              <a:endParaRPr lang="en-GB" sz="1050" dirty="0" smtClean="0"/>
            </a:p>
            <a:p>
              <a:r>
                <a:rPr lang="en-GB" sz="1050" dirty="0" smtClean="0"/>
                <a:t>Signal</a:t>
              </a:r>
              <a:endParaRPr lang="en-GB" sz="1050" dirty="0"/>
            </a:p>
          </p:txBody>
        </p:sp>
      </p:gr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56702" y="890053"/>
            <a:ext cx="2880000" cy="2880000"/>
          </a:xfrm>
          <a:prstGeom prst="rect">
            <a:avLst/>
          </a:prstGeom>
        </p:spPr>
      </p:pic>
      <p:sp>
        <p:nvSpPr>
          <p:cNvPr id="22" name="Title 1"/>
          <p:cNvSpPr txBox="1">
            <a:spLocks/>
          </p:cNvSpPr>
          <p:nvPr/>
        </p:nvSpPr>
        <p:spPr>
          <a:xfrm>
            <a:off x="457200" y="11393"/>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dirty="0" smtClean="0"/>
              <a:t>Simulating a positive feedback loop</a:t>
            </a:r>
            <a:endParaRPr lang="en-GB" dirty="0"/>
          </a:p>
        </p:txBody>
      </p:sp>
      <p:sp>
        <p:nvSpPr>
          <p:cNvPr id="7" name="TextBox 6"/>
          <p:cNvSpPr txBox="1"/>
          <p:nvPr/>
        </p:nvSpPr>
        <p:spPr bwMode="auto">
          <a:xfrm>
            <a:off x="7204344" y="3505165"/>
            <a:ext cx="914400" cy="914400"/>
          </a:xfrm>
          <a:prstGeom prst="rect">
            <a:avLst/>
          </a:prstGeom>
          <a:noFill/>
          <a:ln w="9525">
            <a:noFill/>
            <a:miter lim="800000"/>
            <a:headEnd/>
            <a:tailEnd/>
          </a:ln>
        </p:spPr>
        <p:txBody>
          <a:bodyPr wrap="none" rtlCol="0" anchor="ctr">
            <a:noAutofit/>
          </a:bodyPr>
          <a:lstStyle/>
          <a:p>
            <a:pPr algn="ctr"/>
            <a:r>
              <a:rPr lang="en-GB" sz="2400" b="1" dirty="0" smtClean="0">
                <a:solidFill>
                  <a:srgbClr val="6600CC"/>
                </a:solidFill>
                <a:latin typeface="Calibri" pitchFamily="34" charset="0"/>
              </a:rPr>
              <a:t>Deterministic </a:t>
            </a:r>
          </a:p>
        </p:txBody>
      </p:sp>
      <p:sp>
        <p:nvSpPr>
          <p:cNvPr id="25" name="TextBox 24"/>
          <p:cNvSpPr txBox="1"/>
          <p:nvPr/>
        </p:nvSpPr>
        <p:spPr bwMode="auto">
          <a:xfrm>
            <a:off x="460650" y="470856"/>
            <a:ext cx="914400" cy="914400"/>
          </a:xfrm>
          <a:prstGeom prst="rect">
            <a:avLst/>
          </a:prstGeom>
          <a:noFill/>
          <a:ln w="9525">
            <a:noFill/>
            <a:miter lim="800000"/>
            <a:headEnd/>
            <a:tailEnd/>
          </a:ln>
        </p:spPr>
        <p:txBody>
          <a:bodyPr wrap="none" rtlCol="0" anchor="ctr">
            <a:noAutofit/>
          </a:bodyPr>
          <a:lstStyle/>
          <a:p>
            <a:pPr algn="ctr"/>
            <a:r>
              <a:rPr lang="en-GB" sz="2400" b="1" dirty="0" smtClean="0">
                <a:solidFill>
                  <a:srgbClr val="6600CC"/>
                </a:solidFill>
                <a:latin typeface="Calibri" pitchFamily="34" charset="0"/>
              </a:rPr>
              <a:t>Stochastic </a:t>
            </a:r>
          </a:p>
        </p:txBody>
      </p:sp>
      <p:sp>
        <p:nvSpPr>
          <p:cNvPr id="19" name="TextBox 18"/>
          <p:cNvSpPr txBox="1"/>
          <p:nvPr/>
        </p:nvSpPr>
        <p:spPr bwMode="auto">
          <a:xfrm>
            <a:off x="35496" y="6597352"/>
            <a:ext cx="4122219" cy="307777"/>
          </a:xfrm>
          <a:prstGeom prst="rect">
            <a:avLst/>
          </a:prstGeom>
          <a:noFill/>
          <a:ln w="9525">
            <a:noFill/>
            <a:miter lim="800000"/>
            <a:headEnd/>
            <a:tailEnd/>
          </a:ln>
        </p:spPr>
        <p:txBody>
          <a:bodyPr wrap="none" rtlCol="0" anchor="ctr">
            <a:spAutoFit/>
          </a:bodyPr>
          <a:lstStyle/>
          <a:p>
            <a:pPr algn="ctr"/>
            <a:r>
              <a:rPr lang="en-GB" sz="1400" i="1" dirty="0" smtClean="0">
                <a:latin typeface="Calibri" pitchFamily="34" charset="0"/>
              </a:rPr>
              <a:t>Proctor </a:t>
            </a:r>
            <a:r>
              <a:rPr lang="en-GB" sz="1400" i="1" dirty="0" smtClean="0">
                <a:latin typeface="Calibri" pitchFamily="34" charset="0"/>
              </a:rPr>
              <a:t> CJ &amp; Smith GR, 2017 </a:t>
            </a:r>
            <a:r>
              <a:rPr lang="en-GB" sz="1400" dirty="0"/>
              <a:t> </a:t>
            </a:r>
            <a:r>
              <a:rPr lang="en-GB" sz="1400" dirty="0" smtClean="0"/>
              <a:t>PLoS </a:t>
            </a:r>
            <a:r>
              <a:rPr lang="en-GB" sz="1400" dirty="0"/>
              <a:t>One 12: e0187568</a:t>
            </a:r>
            <a:r>
              <a:rPr lang="en-GB" sz="1400" i="1" dirty="0" smtClean="0">
                <a:latin typeface="Calibri" pitchFamily="34" charset="0"/>
              </a:rPr>
              <a:t> </a:t>
            </a:r>
            <a:endParaRPr lang="en-GB" sz="1400" i="1" dirty="0" smtClean="0">
              <a:latin typeface="Calibri" pitchFamily="34" charset="0"/>
            </a:endParaRPr>
          </a:p>
        </p:txBody>
      </p:sp>
    </p:spTree>
    <p:extLst>
      <p:ext uri="{BB962C8B-B14F-4D97-AF65-F5344CB8AC3E}">
        <p14:creationId xmlns:p14="http://schemas.microsoft.com/office/powerpoint/2010/main" val="209212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Early models of ageing mechanisms</a:t>
            </a:r>
            <a:endParaRPr lang="en-GB" dirty="0"/>
          </a:p>
        </p:txBody>
      </p:sp>
      <p:sp>
        <p:nvSpPr>
          <p:cNvPr id="3" name="Content Placeholder 2"/>
          <p:cNvSpPr>
            <a:spLocks noGrp="1"/>
          </p:cNvSpPr>
          <p:nvPr>
            <p:ph idx="1"/>
          </p:nvPr>
        </p:nvSpPr>
        <p:spPr>
          <a:xfrm>
            <a:off x="457200" y="5488632"/>
            <a:ext cx="8229600" cy="1252736"/>
          </a:xfrm>
        </p:spPr>
        <p:txBody>
          <a:bodyPr>
            <a:normAutofit fontScale="85000" lnSpcReduction="20000"/>
          </a:bodyPr>
          <a:lstStyle/>
          <a:p>
            <a:r>
              <a:rPr lang="en-GB" dirty="0" smtClean="0"/>
              <a:t>Models encoded in C, Java or Mathematica</a:t>
            </a:r>
          </a:p>
          <a:p>
            <a:r>
              <a:rPr lang="en-GB" dirty="0" smtClean="0"/>
              <a:t>Difficult to share, modify or integrate</a:t>
            </a:r>
            <a:endParaRPr lang="en-GB" dirty="0"/>
          </a:p>
          <a:p>
            <a:r>
              <a:rPr lang="en-GB" dirty="0" smtClean="0"/>
              <a:t>Difficult to engage experimental scientists</a:t>
            </a:r>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3968" y="1556992"/>
            <a:ext cx="3800000" cy="1800000"/>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2032" y="1484784"/>
            <a:ext cx="4274464" cy="180000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86119" y="3573216"/>
            <a:ext cx="5330097" cy="1800000"/>
          </a:xfrm>
          <a:prstGeom prst="rect">
            <a:avLst/>
          </a:prstGeom>
        </p:spPr>
      </p:pic>
    </p:spTree>
    <p:extLst>
      <p:ext uri="{BB962C8B-B14F-4D97-AF65-F5344CB8AC3E}">
        <p14:creationId xmlns:p14="http://schemas.microsoft.com/office/powerpoint/2010/main" val="6382411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noChangeAspect="1"/>
          </p:cNvGrpSpPr>
          <p:nvPr/>
        </p:nvGrpSpPr>
        <p:grpSpPr>
          <a:xfrm>
            <a:off x="1403648" y="1284052"/>
            <a:ext cx="6408570" cy="5097276"/>
            <a:chOff x="467544" y="523528"/>
            <a:chExt cx="6336568" cy="5857800"/>
          </a:xfrm>
        </p:grpSpPr>
        <p:cxnSp>
          <p:nvCxnSpPr>
            <p:cNvPr id="31" name="Straight Connector 30"/>
            <p:cNvCxnSpPr/>
            <p:nvPr/>
          </p:nvCxnSpPr>
          <p:spPr>
            <a:xfrm>
              <a:off x="2704867" y="1250009"/>
              <a:ext cx="642997" cy="8828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300000" flipH="1">
              <a:off x="2587668" y="1136908"/>
              <a:ext cx="237626" cy="1799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6200000" flipH="1" flipV="1">
              <a:off x="3222995" y="5204048"/>
              <a:ext cx="914400"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3689888" y="5529240"/>
              <a:ext cx="0" cy="25200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467544" y="523528"/>
              <a:ext cx="6336568" cy="5857800"/>
              <a:chOff x="539552" y="523528"/>
              <a:chExt cx="6336568" cy="5857800"/>
            </a:xfrm>
          </p:grpSpPr>
          <p:grpSp>
            <p:nvGrpSpPr>
              <p:cNvPr id="2" name="Group 1"/>
              <p:cNvGrpSpPr/>
              <p:nvPr/>
            </p:nvGrpSpPr>
            <p:grpSpPr>
              <a:xfrm>
                <a:off x="633495" y="2276936"/>
                <a:ext cx="3722481" cy="612000"/>
                <a:chOff x="921527" y="595536"/>
                <a:chExt cx="3722481" cy="612000"/>
              </a:xfrm>
            </p:grpSpPr>
            <p:grpSp>
              <p:nvGrpSpPr>
                <p:cNvPr id="3" name="Group 2"/>
                <p:cNvGrpSpPr/>
                <p:nvPr/>
              </p:nvGrpSpPr>
              <p:grpSpPr>
                <a:xfrm>
                  <a:off x="921527" y="595536"/>
                  <a:ext cx="3722481" cy="612000"/>
                  <a:chOff x="2505703" y="4664015"/>
                  <a:chExt cx="3722481" cy="612000"/>
                </a:xfrm>
              </p:grpSpPr>
              <p:grpSp>
                <p:nvGrpSpPr>
                  <p:cNvPr id="6" name="Group 5"/>
                  <p:cNvGrpSpPr/>
                  <p:nvPr/>
                </p:nvGrpSpPr>
                <p:grpSpPr>
                  <a:xfrm>
                    <a:off x="2505703" y="4664015"/>
                    <a:ext cx="3722481" cy="612000"/>
                    <a:chOff x="3441807" y="2971800"/>
                    <a:chExt cx="3722481" cy="612000"/>
                  </a:xfrm>
                </p:grpSpPr>
                <p:sp>
                  <p:nvSpPr>
                    <p:cNvPr id="10" name="Oval 9"/>
                    <p:cNvSpPr/>
                    <p:nvPr/>
                  </p:nvSpPr>
                  <p:spPr>
                    <a:xfrm>
                      <a:off x="3441807" y="2971800"/>
                      <a:ext cx="1346082" cy="612000"/>
                    </a:xfrm>
                    <a:prstGeom prst="ellipse">
                      <a:avLst/>
                    </a:prstGeom>
                    <a:solidFill>
                      <a:srgbClr val="F25C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dirty="0" smtClean="0"/>
                        <a:t>Smad3</a:t>
                      </a:r>
                      <a:endParaRPr lang="en-GB" sz="1400" dirty="0"/>
                    </a:p>
                  </p:txBody>
                </p:sp>
                <p:sp>
                  <p:nvSpPr>
                    <p:cNvPr id="11" name="Oval 10"/>
                    <p:cNvSpPr/>
                    <p:nvPr/>
                  </p:nvSpPr>
                  <p:spPr>
                    <a:xfrm>
                      <a:off x="5940288" y="2971800"/>
                      <a:ext cx="1224000" cy="6120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smtClean="0"/>
                        <a:t>miR140</a:t>
                      </a:r>
                      <a:endParaRPr lang="en-GB" sz="2000" dirty="0"/>
                    </a:p>
                  </p:txBody>
                </p:sp>
              </p:grpSp>
              <p:grpSp>
                <p:nvGrpSpPr>
                  <p:cNvPr id="7" name="Group 6"/>
                  <p:cNvGrpSpPr/>
                  <p:nvPr/>
                </p:nvGrpSpPr>
                <p:grpSpPr>
                  <a:xfrm>
                    <a:off x="3907893" y="4814656"/>
                    <a:ext cx="988035" cy="356390"/>
                    <a:chOff x="2899781" y="3014456"/>
                    <a:chExt cx="988035" cy="356390"/>
                  </a:xfrm>
                </p:grpSpPr>
                <p:cxnSp>
                  <p:nvCxnSpPr>
                    <p:cNvPr id="8" name="Straight Connector 7"/>
                    <p:cNvCxnSpPr/>
                    <p:nvPr/>
                  </p:nvCxnSpPr>
                  <p:spPr>
                    <a:xfrm>
                      <a:off x="2915816" y="3014456"/>
                      <a:ext cx="972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99781" y="3118846"/>
                      <a:ext cx="0" cy="2520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grpSp>
            <p:cxnSp>
              <p:nvCxnSpPr>
                <p:cNvPr id="4" name="Straight Connector 3"/>
                <p:cNvCxnSpPr/>
                <p:nvPr/>
              </p:nvCxnSpPr>
              <p:spPr>
                <a:xfrm>
                  <a:off x="2331566" y="976166"/>
                  <a:ext cx="972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303566" y="620688"/>
                  <a:ext cx="0" cy="2520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4428104" y="1268761"/>
                <a:ext cx="2448016" cy="3384375"/>
                <a:chOff x="4428104" y="1268761"/>
                <a:chExt cx="2448016" cy="3384375"/>
              </a:xfrm>
            </p:grpSpPr>
            <p:grpSp>
              <p:nvGrpSpPr>
                <p:cNvPr id="13" name="Group 12"/>
                <p:cNvGrpSpPr/>
                <p:nvPr/>
              </p:nvGrpSpPr>
              <p:grpSpPr>
                <a:xfrm>
                  <a:off x="4449688" y="1268761"/>
                  <a:ext cx="2426432" cy="3384375"/>
                  <a:chOff x="6681936" y="2015574"/>
                  <a:chExt cx="2426432" cy="3384375"/>
                </a:xfrm>
              </p:grpSpPr>
              <p:cxnSp>
                <p:nvCxnSpPr>
                  <p:cNvPr id="26" name="Straight Connector 25"/>
                  <p:cNvCxnSpPr/>
                  <p:nvPr/>
                </p:nvCxnSpPr>
                <p:spPr>
                  <a:xfrm flipH="1" flipV="1">
                    <a:off x="7402016" y="2015574"/>
                    <a:ext cx="588748" cy="864095"/>
                  </a:xfrm>
                  <a:prstGeom prst="line">
                    <a:avLst/>
                  </a:prstGeom>
                  <a:ln w="38100">
                    <a:solidFill>
                      <a:srgbClr val="3FEA3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7884368" y="4787949"/>
                    <a:ext cx="1224000" cy="612000"/>
                  </a:xfrm>
                  <a:prstGeom prst="ellipse">
                    <a:avLst/>
                  </a:prstGeom>
                  <a:solidFill>
                    <a:srgbClr val="F25C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dirty="0" smtClean="0"/>
                      <a:t>MMP13</a:t>
                    </a:r>
                    <a:endParaRPr lang="en-GB" sz="1400" dirty="0"/>
                  </a:p>
                </p:txBody>
              </p:sp>
              <p:grpSp>
                <p:nvGrpSpPr>
                  <p:cNvPr id="18" name="Group 17"/>
                  <p:cNvGrpSpPr/>
                  <p:nvPr/>
                </p:nvGrpSpPr>
                <p:grpSpPr>
                  <a:xfrm>
                    <a:off x="6681936" y="3815773"/>
                    <a:ext cx="1346448" cy="948704"/>
                    <a:chOff x="5673824" y="2015573"/>
                    <a:chExt cx="1346448" cy="948704"/>
                  </a:xfrm>
                </p:grpSpPr>
                <p:cxnSp>
                  <p:nvCxnSpPr>
                    <p:cNvPr id="22" name="Straight Connector 21"/>
                    <p:cNvCxnSpPr/>
                    <p:nvPr/>
                  </p:nvCxnSpPr>
                  <p:spPr>
                    <a:xfrm>
                      <a:off x="5673824" y="2015573"/>
                      <a:ext cx="1308828" cy="792088"/>
                    </a:xfrm>
                    <a:prstGeom prst="line">
                      <a:avLst/>
                    </a:prstGeom>
                    <a:ln w="38100">
                      <a:solidFill>
                        <a:srgbClr val="3FEA3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920000">
                      <a:off x="7020272" y="2687077"/>
                      <a:ext cx="0" cy="277200"/>
                    </a:xfrm>
                    <a:prstGeom prst="line">
                      <a:avLst/>
                    </a:prstGeom>
                    <a:ln w="38100">
                      <a:solidFill>
                        <a:srgbClr val="3FEA36"/>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rot="5400000" flipV="1">
                    <a:off x="7920432" y="4139749"/>
                    <a:ext cx="1080000" cy="0"/>
                  </a:xfrm>
                  <a:prstGeom prst="line">
                    <a:avLst/>
                  </a:prstGeom>
                  <a:ln w="38100">
                    <a:solidFill>
                      <a:srgbClr val="3FEA36"/>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4" name="Oval 13"/>
                <p:cNvSpPr>
                  <a:spLocks noChangeAspect="1"/>
                </p:cNvSpPr>
                <p:nvPr/>
              </p:nvSpPr>
              <p:spPr>
                <a:xfrm>
                  <a:off x="5587860" y="2204864"/>
                  <a:ext cx="1224000" cy="61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dirty="0" smtClean="0"/>
                    <a:t>NF</a:t>
                  </a:r>
                  <a:r>
                    <a:rPr lang="el-GR" sz="1400" dirty="0" smtClean="0"/>
                    <a:t>κ</a:t>
                  </a:r>
                  <a:r>
                    <a:rPr lang="en-GB" sz="1400" dirty="0" smtClean="0"/>
                    <a:t>B</a:t>
                  </a:r>
                  <a:endParaRPr lang="en-GB" sz="1400" dirty="0"/>
                </a:p>
              </p:txBody>
            </p:sp>
            <p:cxnSp>
              <p:nvCxnSpPr>
                <p:cNvPr id="15" name="Straight Connector 14"/>
                <p:cNvCxnSpPr/>
                <p:nvPr/>
              </p:nvCxnSpPr>
              <p:spPr>
                <a:xfrm rot="10800000" flipH="1">
                  <a:off x="4428104" y="2564904"/>
                  <a:ext cx="1080000" cy="0"/>
                </a:xfrm>
                <a:prstGeom prst="line">
                  <a:avLst/>
                </a:prstGeom>
                <a:ln w="38100">
                  <a:solidFill>
                    <a:srgbClr val="3FEA3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1151551" y="523528"/>
                <a:ext cx="4572577" cy="1644630"/>
                <a:chOff x="3822311" y="5267548"/>
                <a:chExt cx="4572577" cy="1644630"/>
              </a:xfrm>
            </p:grpSpPr>
            <p:sp>
              <p:nvSpPr>
                <p:cNvPr id="40" name="Oval 39"/>
                <p:cNvSpPr>
                  <a:spLocks noChangeAspect="1"/>
                </p:cNvSpPr>
                <p:nvPr/>
              </p:nvSpPr>
              <p:spPr>
                <a:xfrm>
                  <a:off x="7170888" y="5292700"/>
                  <a:ext cx="1224000" cy="61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IL1</a:t>
                  </a:r>
                  <a:endParaRPr lang="en-GB" sz="1400" dirty="0"/>
                </a:p>
              </p:txBody>
            </p:sp>
            <p:sp>
              <p:nvSpPr>
                <p:cNvPr id="33" name="Oval 32"/>
                <p:cNvSpPr/>
                <p:nvPr/>
              </p:nvSpPr>
              <p:spPr>
                <a:xfrm>
                  <a:off x="3822311" y="5267548"/>
                  <a:ext cx="1548241" cy="612000"/>
                </a:xfrm>
                <a:prstGeom prst="ellipse">
                  <a:avLst/>
                </a:prstGeom>
                <a:solidFill>
                  <a:srgbClr val="F25C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dirty="0" smtClean="0"/>
                    <a:t>ADAMTS5</a:t>
                  </a:r>
                  <a:endParaRPr lang="en-GB" sz="1400" dirty="0"/>
                </a:p>
              </p:txBody>
            </p:sp>
            <p:grpSp>
              <p:nvGrpSpPr>
                <p:cNvPr id="34" name="Group 33"/>
                <p:cNvGrpSpPr/>
                <p:nvPr/>
              </p:nvGrpSpPr>
              <p:grpSpPr>
                <a:xfrm>
                  <a:off x="6738361" y="5940772"/>
                  <a:ext cx="788759" cy="971406"/>
                  <a:chOff x="5730249" y="4140572"/>
                  <a:chExt cx="788759" cy="971406"/>
                </a:xfrm>
              </p:grpSpPr>
              <p:cxnSp>
                <p:nvCxnSpPr>
                  <p:cNvPr id="38" name="Straight Connector 37"/>
                  <p:cNvCxnSpPr/>
                  <p:nvPr/>
                </p:nvCxnSpPr>
                <p:spPr>
                  <a:xfrm flipH="1">
                    <a:off x="5874608" y="4140572"/>
                    <a:ext cx="644400" cy="882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600000">
                    <a:off x="5730249" y="4969730"/>
                    <a:ext cx="270244" cy="1422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6" name="Straight Connector 35"/>
                <p:cNvCxnSpPr/>
                <p:nvPr/>
              </p:nvCxnSpPr>
              <p:spPr>
                <a:xfrm rot="10800000">
                  <a:off x="5442560" y="5580732"/>
                  <a:ext cx="1620000" cy="0"/>
                </a:xfrm>
                <a:prstGeom prst="line">
                  <a:avLst/>
                </a:prstGeom>
                <a:ln w="38100">
                  <a:solidFill>
                    <a:srgbClr val="FF000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539552" y="2924944"/>
                <a:ext cx="3816288" cy="3456384"/>
                <a:chOff x="1043608" y="-1692865"/>
                <a:chExt cx="3816288" cy="3456384"/>
              </a:xfrm>
            </p:grpSpPr>
            <p:grpSp>
              <p:nvGrpSpPr>
                <p:cNvPr id="45" name="Group 44"/>
                <p:cNvGrpSpPr/>
                <p:nvPr/>
              </p:nvGrpSpPr>
              <p:grpSpPr>
                <a:xfrm>
                  <a:off x="1043608" y="-1620857"/>
                  <a:ext cx="3816288" cy="3384376"/>
                  <a:chOff x="2627784" y="2447622"/>
                  <a:chExt cx="3816288" cy="3384376"/>
                </a:xfrm>
              </p:grpSpPr>
              <p:grpSp>
                <p:nvGrpSpPr>
                  <p:cNvPr id="49" name="Group 48"/>
                  <p:cNvGrpSpPr/>
                  <p:nvPr/>
                </p:nvGrpSpPr>
                <p:grpSpPr>
                  <a:xfrm>
                    <a:off x="2627784" y="2447622"/>
                    <a:ext cx="2736304" cy="2484208"/>
                    <a:chOff x="3563888" y="755407"/>
                    <a:chExt cx="2736304" cy="2484208"/>
                  </a:xfrm>
                </p:grpSpPr>
                <p:sp>
                  <p:nvSpPr>
                    <p:cNvPr id="57" name="Oval 56"/>
                    <p:cNvSpPr/>
                    <p:nvPr/>
                  </p:nvSpPr>
                  <p:spPr>
                    <a:xfrm>
                      <a:off x="3563888" y="2627615"/>
                      <a:ext cx="1224000" cy="61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Sox9</a:t>
                      </a:r>
                      <a:endParaRPr lang="en-GB" sz="1400" dirty="0"/>
                    </a:p>
                  </p:txBody>
                </p:sp>
                <p:cxnSp>
                  <p:nvCxnSpPr>
                    <p:cNvPr id="59" name="Straight Connector 58"/>
                    <p:cNvCxnSpPr/>
                    <p:nvPr/>
                  </p:nvCxnSpPr>
                  <p:spPr>
                    <a:xfrm flipH="1">
                      <a:off x="4585855" y="755407"/>
                      <a:ext cx="1714337" cy="1800000"/>
                    </a:xfrm>
                    <a:prstGeom prst="line">
                      <a:avLst/>
                    </a:prstGeom>
                    <a:ln w="38100">
                      <a:solidFill>
                        <a:schemeClr val="accent4">
                          <a:lumMod val="60000"/>
                          <a:lumOff val="4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0" name="Oval 49"/>
                  <p:cNvSpPr/>
                  <p:nvPr/>
                </p:nvSpPr>
                <p:spPr>
                  <a:xfrm>
                    <a:off x="5220072" y="5219998"/>
                    <a:ext cx="1224000" cy="61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dirty="0" smtClean="0"/>
                      <a:t>Runx2</a:t>
                    </a:r>
                    <a:endParaRPr lang="en-GB" sz="1400" dirty="0"/>
                  </a:p>
                </p:txBody>
              </p:sp>
              <p:grpSp>
                <p:nvGrpSpPr>
                  <p:cNvPr id="51" name="Group 50"/>
                  <p:cNvGrpSpPr/>
                  <p:nvPr/>
                </p:nvGrpSpPr>
                <p:grpSpPr>
                  <a:xfrm>
                    <a:off x="3779912" y="4823886"/>
                    <a:ext cx="1260000" cy="706517"/>
                    <a:chOff x="2771800" y="3023686"/>
                    <a:chExt cx="1260000" cy="706517"/>
                  </a:xfrm>
                </p:grpSpPr>
                <p:cxnSp>
                  <p:nvCxnSpPr>
                    <p:cNvPr id="55" name="Straight Connector 54"/>
                    <p:cNvCxnSpPr/>
                    <p:nvPr/>
                  </p:nvCxnSpPr>
                  <p:spPr>
                    <a:xfrm rot="240000">
                      <a:off x="2771800" y="3023686"/>
                      <a:ext cx="1260000" cy="54000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800000">
                      <a:off x="4004943" y="3478202"/>
                      <a:ext cx="0" cy="252001"/>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cxnSp>
              <p:nvCxnSpPr>
                <p:cNvPr id="46" name="Straight Connector 45"/>
                <p:cNvCxnSpPr/>
                <p:nvPr/>
              </p:nvCxnSpPr>
              <p:spPr>
                <a:xfrm rot="16200000" flipH="1" flipV="1">
                  <a:off x="3754761" y="-1235665"/>
                  <a:ext cx="914400"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4221654" y="-910473"/>
                  <a:ext cx="0" cy="25200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8" name="Oval 47"/>
                <p:cNvSpPr>
                  <a:spLocks noChangeAspect="1"/>
                </p:cNvSpPr>
                <p:nvPr/>
              </p:nvSpPr>
              <p:spPr>
                <a:xfrm>
                  <a:off x="3635896" y="-612746"/>
                  <a:ext cx="1224000" cy="612000"/>
                </a:xfrm>
                <a:prstGeom prst="ellipse">
                  <a:avLst/>
                </a:prstGeom>
                <a:solidFill>
                  <a:srgbClr val="F25C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dirty="0" smtClean="0"/>
                    <a:t>Hdac4</a:t>
                  </a:r>
                  <a:endParaRPr lang="en-GB" sz="1400" dirty="0"/>
                </a:p>
              </p:txBody>
            </p:sp>
          </p:grpSp>
          <p:cxnSp>
            <p:nvCxnSpPr>
              <p:cNvPr id="71" name="Straight Connector 70"/>
              <p:cNvCxnSpPr/>
              <p:nvPr/>
            </p:nvCxnSpPr>
            <p:spPr>
              <a:xfrm flipH="1">
                <a:off x="4499993" y="4746847"/>
                <a:ext cx="1512167" cy="1166369"/>
              </a:xfrm>
              <a:prstGeom prst="line">
                <a:avLst/>
              </a:prstGeom>
              <a:ln w="38100">
                <a:solidFill>
                  <a:schemeClr val="accent4">
                    <a:lumMod val="60000"/>
                    <a:lumOff val="4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21" name="Title 20"/>
          <p:cNvSpPr>
            <a:spLocks noGrp="1"/>
          </p:cNvSpPr>
          <p:nvPr>
            <p:ph type="title"/>
          </p:nvPr>
        </p:nvSpPr>
        <p:spPr>
          <a:xfrm>
            <a:off x="457200" y="-27384"/>
            <a:ext cx="8229600" cy="1143000"/>
          </a:xfrm>
        </p:spPr>
        <p:txBody>
          <a:bodyPr/>
          <a:lstStyle/>
          <a:p>
            <a:r>
              <a:rPr lang="en-GB" dirty="0" smtClean="0"/>
              <a:t>miR-140 in ageing cartilage</a:t>
            </a:r>
            <a:endParaRPr lang="en-GB" dirty="0"/>
          </a:p>
        </p:txBody>
      </p:sp>
      <p:sp>
        <p:nvSpPr>
          <p:cNvPr id="53" name="TextBox 52"/>
          <p:cNvSpPr txBox="1"/>
          <p:nvPr/>
        </p:nvSpPr>
        <p:spPr bwMode="auto">
          <a:xfrm>
            <a:off x="179512" y="6505599"/>
            <a:ext cx="4122219" cy="307777"/>
          </a:xfrm>
          <a:prstGeom prst="rect">
            <a:avLst/>
          </a:prstGeom>
          <a:noFill/>
          <a:ln w="9525">
            <a:noFill/>
            <a:miter lim="800000"/>
            <a:headEnd/>
            <a:tailEnd/>
          </a:ln>
        </p:spPr>
        <p:txBody>
          <a:bodyPr wrap="none" rtlCol="0" anchor="ctr">
            <a:spAutoFit/>
          </a:bodyPr>
          <a:lstStyle/>
          <a:p>
            <a:pPr algn="ctr"/>
            <a:r>
              <a:rPr lang="en-GB" sz="1400" i="1" dirty="0" smtClean="0">
                <a:latin typeface="Calibri" pitchFamily="34" charset="0"/>
              </a:rPr>
              <a:t>Proctor </a:t>
            </a:r>
            <a:r>
              <a:rPr lang="en-GB" sz="1400" i="1" dirty="0" smtClean="0">
                <a:latin typeface="Calibri" pitchFamily="34" charset="0"/>
              </a:rPr>
              <a:t> CJ &amp; Smith GR, 2017 </a:t>
            </a:r>
            <a:r>
              <a:rPr lang="en-GB" sz="1400" dirty="0"/>
              <a:t> </a:t>
            </a:r>
            <a:r>
              <a:rPr lang="en-GB" sz="1400" dirty="0" smtClean="0"/>
              <a:t>PLoS </a:t>
            </a:r>
            <a:r>
              <a:rPr lang="en-GB" sz="1400" dirty="0"/>
              <a:t>One 12: e0187568</a:t>
            </a:r>
            <a:r>
              <a:rPr lang="en-GB" sz="1400" i="1" dirty="0" smtClean="0">
                <a:latin typeface="Calibri" pitchFamily="34" charset="0"/>
              </a:rPr>
              <a:t> </a:t>
            </a:r>
            <a:endParaRPr lang="en-GB" sz="1400" i="1" dirty="0" smtClean="0">
              <a:latin typeface="Calibri" pitchFamily="34" charset="0"/>
            </a:endParaRPr>
          </a:p>
        </p:txBody>
      </p:sp>
    </p:spTree>
    <p:extLst>
      <p:ext uri="{BB962C8B-B14F-4D97-AF65-F5344CB8AC3E}">
        <p14:creationId xmlns:p14="http://schemas.microsoft.com/office/powerpoint/2010/main" val="34612575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910927"/>
            <a:ext cx="8001000" cy="568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820037" y="6577607"/>
            <a:ext cx="3144451" cy="307777"/>
          </a:xfrm>
          <a:prstGeom prst="rect">
            <a:avLst/>
          </a:prstGeom>
          <a:noFill/>
        </p:spPr>
        <p:txBody>
          <a:bodyPr wrap="none" rtlCol="0">
            <a:spAutoFit/>
          </a:bodyPr>
          <a:lstStyle/>
          <a:p>
            <a:r>
              <a:rPr lang="en-GB" sz="1400" i="1" dirty="0" err="1" smtClean="0"/>
              <a:t>Linh</a:t>
            </a:r>
            <a:r>
              <a:rPr lang="en-GB" sz="1400" i="1" dirty="0" smtClean="0"/>
              <a:t> et al., Arthritis &amp; Rheumatism, 2013</a:t>
            </a:r>
            <a:endParaRPr lang="en-GB" sz="1400" i="1" dirty="0"/>
          </a:p>
        </p:txBody>
      </p:sp>
      <p:sp>
        <p:nvSpPr>
          <p:cNvPr id="5" name="Title 1"/>
          <p:cNvSpPr txBox="1">
            <a:spLocks/>
          </p:cNvSpPr>
          <p:nvPr/>
        </p:nvSpPr>
        <p:spPr>
          <a:xfrm>
            <a:off x="179512" y="53752"/>
            <a:ext cx="9073008"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smtClean="0">
                <a:solidFill>
                  <a:srgbClr val="002060"/>
                </a:solidFill>
              </a:rPr>
              <a:t>miRNAs in cartilage and osteoarthritis (OA)</a:t>
            </a:r>
            <a:endParaRPr lang="en-GB" sz="4000" dirty="0">
              <a:solidFill>
                <a:srgbClr val="002060"/>
              </a:solidFill>
            </a:endParaRPr>
          </a:p>
        </p:txBody>
      </p:sp>
      <p:sp>
        <p:nvSpPr>
          <p:cNvPr id="2" name="Oval 1"/>
          <p:cNvSpPr/>
          <p:nvPr/>
        </p:nvSpPr>
        <p:spPr>
          <a:xfrm>
            <a:off x="2699952" y="2060928"/>
            <a:ext cx="1440000" cy="720000"/>
          </a:xfrm>
          <a:prstGeom prst="ellipse">
            <a:avLst/>
          </a:prstGeom>
          <a:noFill/>
          <a:ln w="57150">
            <a:solidFill>
              <a:srgbClr val="FF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TextBox 2"/>
          <p:cNvSpPr txBox="1"/>
          <p:nvPr/>
        </p:nvSpPr>
        <p:spPr>
          <a:xfrm>
            <a:off x="395536" y="5694347"/>
            <a:ext cx="8498288" cy="830997"/>
          </a:xfrm>
          <a:prstGeom prst="rect">
            <a:avLst/>
          </a:prstGeom>
          <a:solidFill>
            <a:srgbClr val="FFFF00"/>
          </a:solidFill>
        </p:spPr>
        <p:txBody>
          <a:bodyPr wrap="none" rtlCol="0">
            <a:spAutoFit/>
          </a:bodyPr>
          <a:lstStyle/>
          <a:p>
            <a:pPr marL="342900" indent="-342900">
              <a:buClr>
                <a:srgbClr val="C00000"/>
              </a:buClr>
              <a:buSzPct val="92000"/>
              <a:buFont typeface="Wingdings" panose="05000000000000000000" pitchFamily="2" charset="2"/>
              <a:buChar char="v"/>
            </a:pPr>
            <a:r>
              <a:rPr lang="en-GB" sz="2400" dirty="0" smtClean="0">
                <a:solidFill>
                  <a:schemeClr val="tx2">
                    <a:lumMod val="75000"/>
                  </a:schemeClr>
                </a:solidFill>
              </a:rPr>
              <a:t>Many studies have focussed on miR-140 leading to possible bias</a:t>
            </a:r>
          </a:p>
          <a:p>
            <a:pPr marL="342900" indent="-342900">
              <a:buClr>
                <a:srgbClr val="C00000"/>
              </a:buClr>
              <a:buSzPct val="92000"/>
              <a:buFont typeface="Wingdings" panose="05000000000000000000" pitchFamily="2" charset="2"/>
              <a:buChar char="v"/>
            </a:pPr>
            <a:r>
              <a:rPr lang="en-GB" sz="2400" dirty="0" smtClean="0">
                <a:solidFill>
                  <a:schemeClr val="tx2">
                    <a:lumMod val="75000"/>
                  </a:schemeClr>
                </a:solidFill>
              </a:rPr>
              <a:t>Need to use more unbiased approaches</a:t>
            </a:r>
            <a:endParaRPr lang="en-GB" sz="2400" dirty="0">
              <a:solidFill>
                <a:schemeClr val="tx2">
                  <a:lumMod val="75000"/>
                </a:schemeClr>
              </a:solidFill>
            </a:endParaRPr>
          </a:p>
        </p:txBody>
      </p:sp>
    </p:spTree>
    <p:extLst>
      <p:ext uri="{BB962C8B-B14F-4D97-AF65-F5344CB8AC3E}">
        <p14:creationId xmlns:p14="http://schemas.microsoft.com/office/powerpoint/2010/main" val="237790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31152"/>
            <a:ext cx="9900000" cy="79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372200" y="6021288"/>
            <a:ext cx="3328247" cy="923330"/>
          </a:xfrm>
          <a:prstGeom prst="rect">
            <a:avLst/>
          </a:prstGeom>
          <a:solidFill>
            <a:schemeClr val="bg1"/>
          </a:solidFill>
        </p:spPr>
        <p:txBody>
          <a:bodyPr wrap="square" rtlCol="0">
            <a:spAutoFit/>
          </a:bodyPr>
          <a:lstStyle/>
          <a:p>
            <a:r>
              <a:rPr lang="en-GB" dirty="0" smtClean="0"/>
              <a:t>Graham Smith </a:t>
            </a:r>
          </a:p>
          <a:p>
            <a:r>
              <a:rPr lang="en-GB" dirty="0" smtClean="0"/>
              <a:t>Bioinformatics Support Unit Newcastle University</a:t>
            </a:r>
            <a:endParaRPr lang="en-GB" dirty="0"/>
          </a:p>
        </p:txBody>
      </p:sp>
      <p:sp>
        <p:nvSpPr>
          <p:cNvPr id="3" name="TextBox 2"/>
          <p:cNvSpPr txBox="1"/>
          <p:nvPr/>
        </p:nvSpPr>
        <p:spPr>
          <a:xfrm>
            <a:off x="251520" y="6023029"/>
            <a:ext cx="3456383" cy="646331"/>
          </a:xfrm>
          <a:prstGeom prst="rect">
            <a:avLst/>
          </a:prstGeom>
          <a:noFill/>
        </p:spPr>
        <p:txBody>
          <a:bodyPr wrap="square" rtlCol="0">
            <a:spAutoFit/>
          </a:bodyPr>
          <a:lstStyle/>
          <a:p>
            <a:r>
              <a:rPr lang="en-GB" dirty="0" smtClean="0"/>
              <a:t>Showing top 20 out of 106 </a:t>
            </a:r>
            <a:r>
              <a:rPr lang="en-GB" dirty="0" err="1" smtClean="0"/>
              <a:t>miRs</a:t>
            </a:r>
            <a:r>
              <a:rPr lang="en-GB" dirty="0" smtClean="0"/>
              <a:t> with OA-related targets</a:t>
            </a:r>
            <a:endParaRPr lang="en-GB" dirty="0"/>
          </a:p>
        </p:txBody>
      </p:sp>
      <p:sp>
        <p:nvSpPr>
          <p:cNvPr id="5" name="TextBox 4"/>
          <p:cNvSpPr txBox="1"/>
          <p:nvPr/>
        </p:nvSpPr>
        <p:spPr bwMode="auto">
          <a:xfrm>
            <a:off x="397507" y="6649615"/>
            <a:ext cx="4122219" cy="307777"/>
          </a:xfrm>
          <a:prstGeom prst="rect">
            <a:avLst/>
          </a:prstGeom>
          <a:noFill/>
          <a:ln w="9525">
            <a:noFill/>
            <a:miter lim="800000"/>
            <a:headEnd/>
            <a:tailEnd/>
          </a:ln>
        </p:spPr>
        <p:txBody>
          <a:bodyPr wrap="none" rtlCol="0" anchor="ctr">
            <a:spAutoFit/>
          </a:bodyPr>
          <a:lstStyle/>
          <a:p>
            <a:pPr algn="ctr"/>
            <a:r>
              <a:rPr lang="en-GB" sz="1400" i="1" dirty="0" smtClean="0">
                <a:latin typeface="Calibri" pitchFamily="34" charset="0"/>
              </a:rPr>
              <a:t>Proctor </a:t>
            </a:r>
            <a:r>
              <a:rPr lang="en-GB" sz="1400" i="1" dirty="0" smtClean="0">
                <a:latin typeface="Calibri" pitchFamily="34" charset="0"/>
              </a:rPr>
              <a:t> CJ &amp; Smith GR, 2017 </a:t>
            </a:r>
            <a:r>
              <a:rPr lang="en-GB" sz="1400" dirty="0"/>
              <a:t> </a:t>
            </a:r>
            <a:r>
              <a:rPr lang="en-GB" sz="1400" dirty="0" smtClean="0"/>
              <a:t>PLoS </a:t>
            </a:r>
            <a:r>
              <a:rPr lang="en-GB" sz="1400" dirty="0"/>
              <a:t>One 12: e0187568</a:t>
            </a:r>
            <a:r>
              <a:rPr lang="en-GB" sz="1400" i="1" dirty="0" smtClean="0">
                <a:latin typeface="Calibri" pitchFamily="34" charset="0"/>
              </a:rPr>
              <a:t> </a:t>
            </a:r>
            <a:endParaRPr lang="en-GB" sz="1400" i="1" dirty="0" smtClean="0">
              <a:latin typeface="Calibri" pitchFamily="34" charset="0"/>
            </a:endParaRPr>
          </a:p>
        </p:txBody>
      </p:sp>
    </p:spTree>
    <p:extLst>
      <p:ext uri="{BB962C8B-B14F-4D97-AF65-F5344CB8AC3E}">
        <p14:creationId xmlns:p14="http://schemas.microsoft.com/office/powerpoint/2010/main" val="40173731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a:spLocks noChangeAspect="1"/>
          </p:cNvSpPr>
          <p:nvPr/>
        </p:nvSpPr>
        <p:spPr>
          <a:xfrm>
            <a:off x="3015673" y="3150952"/>
            <a:ext cx="1998000" cy="540000"/>
          </a:xfrm>
          <a:prstGeom prst="roundRect">
            <a:avLst/>
          </a:prstGeom>
          <a:solidFill>
            <a:srgbClr val="67F11B"/>
          </a:solidFill>
          <a:ln>
            <a:solidFill>
              <a:srgbClr val="67F11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dirty="0" smtClean="0">
                <a:solidFill>
                  <a:schemeClr val="tx1"/>
                </a:solidFill>
              </a:rPr>
              <a:t>miR-200c-3p</a:t>
            </a:r>
            <a:endParaRPr lang="en-GB" sz="2400" dirty="0">
              <a:solidFill>
                <a:schemeClr val="tx1"/>
              </a:solidFill>
            </a:endParaRPr>
          </a:p>
        </p:txBody>
      </p:sp>
      <p:sp>
        <p:nvSpPr>
          <p:cNvPr id="5" name="Rounded Rectangle 4"/>
          <p:cNvSpPr/>
          <p:nvPr/>
        </p:nvSpPr>
        <p:spPr>
          <a:xfrm>
            <a:off x="251520" y="3025907"/>
            <a:ext cx="1332000" cy="720000"/>
          </a:xfrm>
          <a:prstGeom prst="roundRect">
            <a:avLst/>
          </a:prstGeom>
          <a:solidFill>
            <a:srgbClr val="F34D19"/>
          </a:solidFill>
          <a:ln>
            <a:solidFill>
              <a:srgbClr val="F34D19"/>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smtClean="0">
                <a:solidFill>
                  <a:schemeClr val="tx1"/>
                </a:solidFill>
              </a:rPr>
              <a:t>Oxidative stress</a:t>
            </a:r>
            <a:endParaRPr lang="en-GB" dirty="0">
              <a:solidFill>
                <a:schemeClr val="tx1"/>
              </a:solidFill>
            </a:endParaRPr>
          </a:p>
        </p:txBody>
      </p:sp>
      <p:sp>
        <p:nvSpPr>
          <p:cNvPr id="16" name="Rounded Rectangle 15"/>
          <p:cNvSpPr>
            <a:spLocks noChangeAspect="1"/>
          </p:cNvSpPr>
          <p:nvPr/>
        </p:nvSpPr>
        <p:spPr>
          <a:xfrm>
            <a:off x="5949264" y="3969120"/>
            <a:ext cx="999000" cy="540000"/>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smtClean="0">
                <a:solidFill>
                  <a:schemeClr val="tx1"/>
                </a:solidFill>
              </a:rPr>
              <a:t>TUBB3</a:t>
            </a:r>
            <a:endParaRPr lang="en-GB" dirty="0">
              <a:solidFill>
                <a:schemeClr val="tx1"/>
              </a:solidFill>
            </a:endParaRPr>
          </a:p>
        </p:txBody>
      </p:sp>
      <p:grpSp>
        <p:nvGrpSpPr>
          <p:cNvPr id="48" name="Group 47"/>
          <p:cNvGrpSpPr/>
          <p:nvPr/>
        </p:nvGrpSpPr>
        <p:grpSpPr>
          <a:xfrm>
            <a:off x="3059832" y="44624"/>
            <a:ext cx="2160000" cy="2160000"/>
            <a:chOff x="539552" y="116632"/>
            <a:chExt cx="2160000" cy="2160000"/>
          </a:xfrm>
        </p:grpSpPr>
        <p:sp>
          <p:nvSpPr>
            <p:cNvPr id="6" name="Rounded Rectangle 5"/>
            <p:cNvSpPr>
              <a:spLocks noChangeAspect="1"/>
            </p:cNvSpPr>
            <p:nvPr/>
          </p:nvSpPr>
          <p:spPr>
            <a:xfrm>
              <a:off x="971600" y="1124744"/>
              <a:ext cx="999000" cy="540000"/>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smtClean="0">
                  <a:solidFill>
                    <a:schemeClr val="tx1"/>
                  </a:solidFill>
                </a:rPr>
                <a:t>BCL2</a:t>
              </a:r>
              <a:endParaRPr lang="en-GB" dirty="0">
                <a:solidFill>
                  <a:schemeClr val="tx1"/>
                </a:solidFill>
              </a:endParaRPr>
            </a:p>
          </p:txBody>
        </p:sp>
        <p:sp>
          <p:nvSpPr>
            <p:cNvPr id="7" name="Rounded Rectangle 6"/>
            <p:cNvSpPr>
              <a:spLocks noChangeAspect="1"/>
            </p:cNvSpPr>
            <p:nvPr/>
          </p:nvSpPr>
          <p:spPr>
            <a:xfrm>
              <a:off x="1196736" y="404664"/>
              <a:ext cx="999000" cy="540000"/>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smtClean="0">
                  <a:solidFill>
                    <a:schemeClr val="tx1"/>
                  </a:solidFill>
                </a:rPr>
                <a:t>XIAP</a:t>
              </a:r>
              <a:endParaRPr lang="en-GB" dirty="0">
                <a:solidFill>
                  <a:schemeClr val="tx1"/>
                </a:solidFill>
              </a:endParaRPr>
            </a:p>
          </p:txBody>
        </p:sp>
        <p:sp>
          <p:nvSpPr>
            <p:cNvPr id="29" name="Oval 28"/>
            <p:cNvSpPr/>
            <p:nvPr/>
          </p:nvSpPr>
          <p:spPr>
            <a:xfrm>
              <a:off x="539552" y="116632"/>
              <a:ext cx="2160000" cy="216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1043608" y="1772816"/>
              <a:ext cx="1111138" cy="369332"/>
            </a:xfrm>
            <a:prstGeom prst="rect">
              <a:avLst/>
            </a:prstGeom>
            <a:noFill/>
          </p:spPr>
          <p:txBody>
            <a:bodyPr wrap="none" rtlCol="0">
              <a:spAutoFit/>
            </a:bodyPr>
            <a:lstStyle/>
            <a:p>
              <a:r>
                <a:rPr lang="en-GB" dirty="0" smtClean="0"/>
                <a:t>Apoptosis</a:t>
              </a:r>
              <a:endParaRPr lang="en-GB" dirty="0"/>
            </a:p>
          </p:txBody>
        </p:sp>
      </p:grpSp>
      <p:grpSp>
        <p:nvGrpSpPr>
          <p:cNvPr id="47" name="Group 46"/>
          <p:cNvGrpSpPr/>
          <p:nvPr/>
        </p:nvGrpSpPr>
        <p:grpSpPr>
          <a:xfrm>
            <a:off x="6948264" y="4941368"/>
            <a:ext cx="1800000" cy="1800000"/>
            <a:chOff x="2844048" y="269032"/>
            <a:chExt cx="1800000" cy="1800000"/>
          </a:xfrm>
        </p:grpSpPr>
        <p:sp>
          <p:nvSpPr>
            <p:cNvPr id="19" name="Rounded Rectangle 18"/>
            <p:cNvSpPr>
              <a:spLocks noChangeAspect="1"/>
            </p:cNvSpPr>
            <p:nvPr/>
          </p:nvSpPr>
          <p:spPr>
            <a:xfrm>
              <a:off x="3212960" y="728760"/>
              <a:ext cx="999000" cy="5400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smtClean="0">
                  <a:solidFill>
                    <a:schemeClr val="tx1"/>
                  </a:solidFill>
                </a:rPr>
                <a:t>DNMT3B</a:t>
              </a:r>
              <a:endParaRPr lang="en-GB" dirty="0">
                <a:solidFill>
                  <a:schemeClr val="tx1"/>
                </a:solidFill>
              </a:endParaRPr>
            </a:p>
          </p:txBody>
        </p:sp>
        <p:sp>
          <p:nvSpPr>
            <p:cNvPr id="32" name="Oval 31"/>
            <p:cNvSpPr/>
            <p:nvPr/>
          </p:nvSpPr>
          <p:spPr>
            <a:xfrm>
              <a:off x="2844048" y="269032"/>
              <a:ext cx="1800000" cy="180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3131840" y="1484784"/>
              <a:ext cx="1304331" cy="369332"/>
            </a:xfrm>
            <a:prstGeom prst="rect">
              <a:avLst/>
            </a:prstGeom>
            <a:noFill/>
          </p:spPr>
          <p:txBody>
            <a:bodyPr wrap="none" rtlCol="0">
              <a:spAutoFit/>
            </a:bodyPr>
            <a:lstStyle/>
            <a:p>
              <a:r>
                <a:rPr lang="en-GB" dirty="0" smtClean="0"/>
                <a:t>Metabolism</a:t>
              </a:r>
              <a:endParaRPr lang="en-GB" dirty="0"/>
            </a:p>
          </p:txBody>
        </p:sp>
      </p:grpSp>
      <p:grpSp>
        <p:nvGrpSpPr>
          <p:cNvPr id="50" name="Group 49"/>
          <p:cNvGrpSpPr/>
          <p:nvPr/>
        </p:nvGrpSpPr>
        <p:grpSpPr>
          <a:xfrm>
            <a:off x="5508344" y="116992"/>
            <a:ext cx="3240000" cy="3240000"/>
            <a:chOff x="5508344" y="333016"/>
            <a:chExt cx="3240000" cy="3240000"/>
          </a:xfrm>
        </p:grpSpPr>
        <p:sp>
          <p:nvSpPr>
            <p:cNvPr id="8" name="Rounded Rectangle 7"/>
            <p:cNvSpPr>
              <a:spLocks noChangeAspect="1"/>
            </p:cNvSpPr>
            <p:nvPr/>
          </p:nvSpPr>
          <p:spPr>
            <a:xfrm>
              <a:off x="5877256" y="2024904"/>
              <a:ext cx="999000" cy="5400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smtClean="0">
                  <a:solidFill>
                    <a:schemeClr val="tx1"/>
                  </a:solidFill>
                </a:rPr>
                <a:t>ZEB1</a:t>
              </a:r>
              <a:endParaRPr lang="en-GB" dirty="0">
                <a:solidFill>
                  <a:schemeClr val="tx1"/>
                </a:solidFill>
              </a:endParaRPr>
            </a:p>
          </p:txBody>
        </p:sp>
        <p:sp>
          <p:nvSpPr>
            <p:cNvPr id="10" name="Rounded Rectangle 9"/>
            <p:cNvSpPr>
              <a:spLocks noChangeAspect="1"/>
            </p:cNvSpPr>
            <p:nvPr/>
          </p:nvSpPr>
          <p:spPr>
            <a:xfrm>
              <a:off x="5877256" y="1232816"/>
              <a:ext cx="999000" cy="540000"/>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smtClean="0">
                  <a:solidFill>
                    <a:schemeClr val="tx1"/>
                  </a:solidFill>
                </a:rPr>
                <a:t>FLT1</a:t>
              </a:r>
              <a:endParaRPr lang="en-GB" dirty="0">
                <a:solidFill>
                  <a:schemeClr val="tx1"/>
                </a:solidFill>
              </a:endParaRPr>
            </a:p>
          </p:txBody>
        </p:sp>
        <p:sp>
          <p:nvSpPr>
            <p:cNvPr id="13" name="Rounded Rectangle 12"/>
            <p:cNvSpPr>
              <a:spLocks noChangeAspect="1"/>
            </p:cNvSpPr>
            <p:nvPr/>
          </p:nvSpPr>
          <p:spPr>
            <a:xfrm>
              <a:off x="7317416" y="1196752"/>
              <a:ext cx="999000" cy="540000"/>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smtClean="0">
                  <a:solidFill>
                    <a:schemeClr val="tx1"/>
                  </a:solidFill>
                </a:rPr>
                <a:t>JAG1</a:t>
              </a:r>
              <a:endParaRPr lang="en-GB" dirty="0">
                <a:solidFill>
                  <a:schemeClr val="tx1"/>
                </a:solidFill>
              </a:endParaRPr>
            </a:p>
          </p:txBody>
        </p:sp>
        <p:sp>
          <p:nvSpPr>
            <p:cNvPr id="17" name="Rounded Rectangle 16"/>
            <p:cNvSpPr>
              <a:spLocks noChangeAspect="1"/>
            </p:cNvSpPr>
            <p:nvPr/>
          </p:nvSpPr>
          <p:spPr>
            <a:xfrm>
              <a:off x="6597336" y="548680"/>
              <a:ext cx="999000" cy="540000"/>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smtClean="0">
                  <a:solidFill>
                    <a:schemeClr val="tx1"/>
                  </a:solidFill>
                </a:rPr>
                <a:t>VEGFA</a:t>
              </a:r>
              <a:endParaRPr lang="en-GB" dirty="0">
                <a:solidFill>
                  <a:schemeClr val="tx1"/>
                </a:solidFill>
              </a:endParaRPr>
            </a:p>
          </p:txBody>
        </p:sp>
        <p:sp>
          <p:nvSpPr>
            <p:cNvPr id="20" name="Rounded Rectangle 19"/>
            <p:cNvSpPr>
              <a:spLocks noChangeAspect="1"/>
            </p:cNvSpPr>
            <p:nvPr/>
          </p:nvSpPr>
          <p:spPr>
            <a:xfrm>
              <a:off x="7245408" y="2024904"/>
              <a:ext cx="999000" cy="5400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smtClean="0">
                  <a:solidFill>
                    <a:schemeClr val="tx1"/>
                  </a:solidFill>
                </a:rPr>
                <a:t>NOTCH1</a:t>
              </a:r>
              <a:endParaRPr lang="en-GB" dirty="0">
                <a:solidFill>
                  <a:schemeClr val="tx1"/>
                </a:solidFill>
              </a:endParaRPr>
            </a:p>
          </p:txBody>
        </p:sp>
        <p:sp>
          <p:nvSpPr>
            <p:cNvPr id="34" name="Oval 33"/>
            <p:cNvSpPr/>
            <p:nvPr/>
          </p:nvSpPr>
          <p:spPr>
            <a:xfrm>
              <a:off x="5508344" y="333016"/>
              <a:ext cx="3240000" cy="324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6444208" y="2854677"/>
              <a:ext cx="2088232" cy="646331"/>
            </a:xfrm>
            <a:prstGeom prst="rect">
              <a:avLst/>
            </a:prstGeom>
            <a:noFill/>
          </p:spPr>
          <p:txBody>
            <a:bodyPr wrap="square" rtlCol="0">
              <a:spAutoFit/>
            </a:bodyPr>
            <a:lstStyle/>
            <a:p>
              <a:r>
                <a:rPr lang="en-GB" dirty="0" smtClean="0"/>
                <a:t>Chondrocyte hypertrophy</a:t>
              </a:r>
              <a:endParaRPr lang="en-GB" dirty="0"/>
            </a:p>
          </p:txBody>
        </p:sp>
      </p:grpSp>
      <p:grpSp>
        <p:nvGrpSpPr>
          <p:cNvPr id="45" name="Group 44"/>
          <p:cNvGrpSpPr/>
          <p:nvPr/>
        </p:nvGrpSpPr>
        <p:grpSpPr>
          <a:xfrm>
            <a:off x="-36512" y="3789040"/>
            <a:ext cx="2880000" cy="2880000"/>
            <a:chOff x="467544" y="3861368"/>
            <a:chExt cx="2880000" cy="2880000"/>
          </a:xfrm>
        </p:grpSpPr>
        <p:sp>
          <p:nvSpPr>
            <p:cNvPr id="9" name="Rounded Rectangle 8"/>
            <p:cNvSpPr>
              <a:spLocks noChangeAspect="1"/>
            </p:cNvSpPr>
            <p:nvPr/>
          </p:nvSpPr>
          <p:spPr>
            <a:xfrm>
              <a:off x="1403648" y="4113136"/>
              <a:ext cx="999000" cy="540000"/>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smtClean="0">
                  <a:solidFill>
                    <a:schemeClr val="tx1"/>
                  </a:solidFill>
                </a:rPr>
                <a:t>ERRFI1</a:t>
              </a:r>
              <a:endParaRPr lang="en-GB" dirty="0">
                <a:solidFill>
                  <a:schemeClr val="tx1"/>
                </a:solidFill>
              </a:endParaRPr>
            </a:p>
          </p:txBody>
        </p:sp>
        <p:sp>
          <p:nvSpPr>
            <p:cNvPr id="11" name="Rounded Rectangle 10"/>
            <p:cNvSpPr>
              <a:spLocks noChangeAspect="1"/>
            </p:cNvSpPr>
            <p:nvPr/>
          </p:nvSpPr>
          <p:spPr>
            <a:xfrm>
              <a:off x="2132840" y="4797152"/>
              <a:ext cx="999000" cy="540000"/>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smtClean="0">
                  <a:solidFill>
                    <a:schemeClr val="tx1"/>
                  </a:solidFill>
                </a:rPr>
                <a:t>FN1</a:t>
              </a:r>
              <a:endParaRPr lang="en-GB" dirty="0">
                <a:solidFill>
                  <a:schemeClr val="tx1"/>
                </a:solidFill>
              </a:endParaRPr>
            </a:p>
          </p:txBody>
        </p:sp>
        <p:sp>
          <p:nvSpPr>
            <p:cNvPr id="18" name="Rounded Rectangle 17"/>
            <p:cNvSpPr>
              <a:spLocks noChangeAspect="1"/>
            </p:cNvSpPr>
            <p:nvPr/>
          </p:nvSpPr>
          <p:spPr>
            <a:xfrm>
              <a:off x="1268744" y="5517232"/>
              <a:ext cx="999000" cy="5400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smtClean="0">
                  <a:solidFill>
                    <a:schemeClr val="tx1"/>
                  </a:solidFill>
                </a:rPr>
                <a:t>DNMT3A</a:t>
              </a:r>
              <a:endParaRPr lang="en-GB" dirty="0">
                <a:solidFill>
                  <a:schemeClr val="tx1"/>
                </a:solidFill>
              </a:endParaRPr>
            </a:p>
          </p:txBody>
        </p:sp>
        <p:sp>
          <p:nvSpPr>
            <p:cNvPr id="21" name="Rounded Rectangle 20"/>
            <p:cNvSpPr>
              <a:spLocks noChangeAspect="1"/>
            </p:cNvSpPr>
            <p:nvPr/>
          </p:nvSpPr>
          <p:spPr>
            <a:xfrm>
              <a:off x="692680" y="4797152"/>
              <a:ext cx="999000" cy="5400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smtClean="0">
                  <a:solidFill>
                    <a:schemeClr val="tx1"/>
                  </a:solidFill>
                </a:rPr>
                <a:t>SP1</a:t>
              </a:r>
              <a:endParaRPr lang="en-GB" dirty="0">
                <a:solidFill>
                  <a:schemeClr val="tx1"/>
                </a:solidFill>
              </a:endParaRPr>
            </a:p>
          </p:txBody>
        </p:sp>
        <p:sp>
          <p:nvSpPr>
            <p:cNvPr id="38" name="Oval 37"/>
            <p:cNvSpPr/>
            <p:nvPr/>
          </p:nvSpPr>
          <p:spPr>
            <a:xfrm>
              <a:off x="467544" y="3861368"/>
              <a:ext cx="2880000" cy="288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971600" y="6084004"/>
              <a:ext cx="1892569" cy="369332"/>
            </a:xfrm>
            <a:prstGeom prst="rect">
              <a:avLst/>
            </a:prstGeom>
            <a:noFill/>
          </p:spPr>
          <p:txBody>
            <a:bodyPr wrap="none" rtlCol="0">
              <a:spAutoFit/>
            </a:bodyPr>
            <a:lstStyle/>
            <a:p>
              <a:r>
                <a:rPr lang="en-GB" dirty="0" smtClean="0"/>
                <a:t>ECM maintenance</a:t>
              </a:r>
              <a:endParaRPr lang="en-GB" dirty="0"/>
            </a:p>
          </p:txBody>
        </p:sp>
      </p:grpSp>
      <p:grpSp>
        <p:nvGrpSpPr>
          <p:cNvPr id="46" name="Group 45"/>
          <p:cNvGrpSpPr/>
          <p:nvPr/>
        </p:nvGrpSpPr>
        <p:grpSpPr>
          <a:xfrm>
            <a:off x="3275856" y="4581128"/>
            <a:ext cx="2160000" cy="2160000"/>
            <a:chOff x="3707904" y="3933336"/>
            <a:chExt cx="2160000" cy="2160000"/>
          </a:xfrm>
        </p:grpSpPr>
        <p:sp>
          <p:nvSpPr>
            <p:cNvPr id="15" name="Rounded Rectangle 14"/>
            <p:cNvSpPr>
              <a:spLocks noChangeAspect="1"/>
            </p:cNvSpPr>
            <p:nvPr/>
          </p:nvSpPr>
          <p:spPr>
            <a:xfrm>
              <a:off x="4437096" y="4257152"/>
              <a:ext cx="999000" cy="540000"/>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smtClean="0">
                  <a:solidFill>
                    <a:schemeClr val="tx1"/>
                  </a:solidFill>
                </a:rPr>
                <a:t>TIMP2</a:t>
              </a:r>
              <a:endParaRPr lang="en-GB" dirty="0">
                <a:solidFill>
                  <a:schemeClr val="tx1"/>
                </a:solidFill>
              </a:endParaRPr>
            </a:p>
          </p:txBody>
        </p:sp>
        <p:sp>
          <p:nvSpPr>
            <p:cNvPr id="40" name="Oval 39"/>
            <p:cNvSpPr/>
            <p:nvPr/>
          </p:nvSpPr>
          <p:spPr>
            <a:xfrm>
              <a:off x="3707904" y="3933336"/>
              <a:ext cx="2160000" cy="216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4067944" y="5579948"/>
              <a:ext cx="1415452" cy="369332"/>
            </a:xfrm>
            <a:prstGeom prst="rect">
              <a:avLst/>
            </a:prstGeom>
            <a:noFill/>
          </p:spPr>
          <p:txBody>
            <a:bodyPr wrap="none" rtlCol="0">
              <a:spAutoFit/>
            </a:bodyPr>
            <a:lstStyle/>
            <a:p>
              <a:r>
                <a:rPr lang="en-GB" dirty="0" smtClean="0"/>
                <a:t>Angiogenesis</a:t>
              </a:r>
              <a:endParaRPr lang="en-GB" dirty="0"/>
            </a:p>
          </p:txBody>
        </p:sp>
        <p:sp>
          <p:nvSpPr>
            <p:cNvPr id="43" name="Rounded Rectangle 42"/>
            <p:cNvSpPr>
              <a:spLocks noChangeAspect="1"/>
            </p:cNvSpPr>
            <p:nvPr/>
          </p:nvSpPr>
          <p:spPr>
            <a:xfrm>
              <a:off x="4067944" y="4905224"/>
              <a:ext cx="999000" cy="540000"/>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smtClean="0">
                  <a:solidFill>
                    <a:schemeClr val="tx1"/>
                  </a:solidFill>
                </a:rPr>
                <a:t>VEGFA</a:t>
              </a:r>
              <a:endParaRPr lang="en-GB" dirty="0">
                <a:solidFill>
                  <a:schemeClr val="tx1"/>
                </a:solidFill>
              </a:endParaRPr>
            </a:p>
          </p:txBody>
        </p:sp>
      </p:grpSp>
      <p:grpSp>
        <p:nvGrpSpPr>
          <p:cNvPr id="51" name="Group 50"/>
          <p:cNvGrpSpPr/>
          <p:nvPr/>
        </p:nvGrpSpPr>
        <p:grpSpPr>
          <a:xfrm>
            <a:off x="251520" y="116632"/>
            <a:ext cx="2520000" cy="2520000"/>
            <a:chOff x="6588224" y="3933056"/>
            <a:chExt cx="2520000" cy="2520000"/>
          </a:xfrm>
        </p:grpSpPr>
        <p:sp>
          <p:nvSpPr>
            <p:cNvPr id="12" name="Rounded Rectangle 11"/>
            <p:cNvSpPr>
              <a:spLocks noChangeAspect="1"/>
            </p:cNvSpPr>
            <p:nvPr/>
          </p:nvSpPr>
          <p:spPr>
            <a:xfrm>
              <a:off x="7317416" y="4329160"/>
              <a:ext cx="999000" cy="540000"/>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smtClean="0">
                  <a:solidFill>
                    <a:schemeClr val="tx1"/>
                  </a:solidFill>
                </a:rPr>
                <a:t>IKBKB</a:t>
              </a:r>
              <a:endParaRPr lang="en-GB" dirty="0">
                <a:solidFill>
                  <a:schemeClr val="tx1"/>
                </a:solidFill>
              </a:endParaRPr>
            </a:p>
          </p:txBody>
        </p:sp>
        <p:sp>
          <p:nvSpPr>
            <p:cNvPr id="14" name="Rounded Rectangle 13"/>
            <p:cNvSpPr>
              <a:spLocks noChangeAspect="1"/>
            </p:cNvSpPr>
            <p:nvPr/>
          </p:nvSpPr>
          <p:spPr>
            <a:xfrm>
              <a:off x="6804248" y="5049240"/>
              <a:ext cx="999000" cy="540000"/>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smtClean="0">
                  <a:solidFill>
                    <a:schemeClr val="tx1"/>
                  </a:solidFill>
                </a:rPr>
                <a:t>NTRK2</a:t>
              </a:r>
              <a:endParaRPr lang="en-GB" dirty="0">
                <a:solidFill>
                  <a:schemeClr val="tx1"/>
                </a:solidFill>
              </a:endParaRPr>
            </a:p>
          </p:txBody>
        </p:sp>
        <p:sp>
          <p:nvSpPr>
            <p:cNvPr id="36" name="Oval 35"/>
            <p:cNvSpPr/>
            <p:nvPr/>
          </p:nvSpPr>
          <p:spPr>
            <a:xfrm>
              <a:off x="6588224" y="3933056"/>
              <a:ext cx="2520000" cy="252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7164288" y="5867980"/>
              <a:ext cx="1447576" cy="369332"/>
            </a:xfrm>
            <a:prstGeom prst="rect">
              <a:avLst/>
            </a:prstGeom>
            <a:noFill/>
          </p:spPr>
          <p:txBody>
            <a:bodyPr wrap="none" rtlCol="0">
              <a:spAutoFit/>
            </a:bodyPr>
            <a:lstStyle/>
            <a:p>
              <a:r>
                <a:rPr lang="en-GB" dirty="0" smtClean="0"/>
                <a:t>Inflammation</a:t>
              </a:r>
              <a:endParaRPr lang="en-GB" dirty="0"/>
            </a:p>
          </p:txBody>
        </p:sp>
        <p:sp>
          <p:nvSpPr>
            <p:cNvPr id="44" name="Rounded Rectangle 43"/>
            <p:cNvSpPr>
              <a:spLocks noChangeAspect="1"/>
            </p:cNvSpPr>
            <p:nvPr/>
          </p:nvSpPr>
          <p:spPr>
            <a:xfrm>
              <a:off x="7956376" y="4977232"/>
              <a:ext cx="999000" cy="540000"/>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smtClean="0">
                  <a:solidFill>
                    <a:schemeClr val="tx1"/>
                  </a:solidFill>
                </a:rPr>
                <a:t>VEGFA</a:t>
              </a:r>
              <a:endParaRPr lang="en-GB" dirty="0">
                <a:solidFill>
                  <a:schemeClr val="tx1"/>
                </a:solidFill>
              </a:endParaRPr>
            </a:p>
          </p:txBody>
        </p:sp>
      </p:grpSp>
      <p:sp>
        <p:nvSpPr>
          <p:cNvPr id="49" name="Oval 48"/>
          <p:cNvSpPr/>
          <p:nvPr/>
        </p:nvSpPr>
        <p:spPr>
          <a:xfrm>
            <a:off x="5580312" y="3501008"/>
            <a:ext cx="1800000" cy="180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p:cNvSpPr txBox="1"/>
          <p:nvPr/>
        </p:nvSpPr>
        <p:spPr>
          <a:xfrm>
            <a:off x="5724128" y="4581128"/>
            <a:ext cx="1504386" cy="369332"/>
          </a:xfrm>
          <a:prstGeom prst="rect">
            <a:avLst/>
          </a:prstGeom>
          <a:noFill/>
        </p:spPr>
        <p:txBody>
          <a:bodyPr wrap="none" rtlCol="0">
            <a:spAutoFit/>
          </a:bodyPr>
          <a:lstStyle/>
          <a:p>
            <a:r>
              <a:rPr lang="en-GB" dirty="0" err="1" smtClean="0"/>
              <a:t>Cytoskelelton</a:t>
            </a:r>
            <a:r>
              <a:rPr lang="en-GB" dirty="0" smtClean="0"/>
              <a:t> </a:t>
            </a:r>
            <a:endParaRPr lang="en-GB" dirty="0"/>
          </a:p>
        </p:txBody>
      </p:sp>
      <p:cxnSp>
        <p:nvCxnSpPr>
          <p:cNvPr id="54" name="Straight Arrow Connector 53"/>
          <p:cNvCxnSpPr/>
          <p:nvPr/>
        </p:nvCxnSpPr>
        <p:spPr>
          <a:xfrm>
            <a:off x="1691680" y="3419375"/>
            <a:ext cx="1260000" cy="0"/>
          </a:xfrm>
          <a:prstGeom prst="straightConnector1">
            <a:avLst/>
          </a:prstGeom>
          <a:ln w="762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flipV="1">
            <a:off x="2690167" y="3767753"/>
            <a:ext cx="820883" cy="818367"/>
            <a:chOff x="3463005" y="2656202"/>
            <a:chExt cx="820883" cy="818367"/>
          </a:xfrm>
        </p:grpSpPr>
        <p:cxnSp>
          <p:nvCxnSpPr>
            <p:cNvPr id="55" name="Straight Connector 54"/>
            <p:cNvCxnSpPr/>
            <p:nvPr/>
          </p:nvCxnSpPr>
          <p:spPr>
            <a:xfrm>
              <a:off x="3563888" y="2754569"/>
              <a:ext cx="720000" cy="720000"/>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60000">
              <a:off x="3463005" y="2656202"/>
              <a:ext cx="180000" cy="180000"/>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rot="10800000" flipV="1">
            <a:off x="4644008" y="2168959"/>
            <a:ext cx="811258" cy="827992"/>
            <a:chOff x="3472630" y="2646577"/>
            <a:chExt cx="811258" cy="827992"/>
          </a:xfrm>
        </p:grpSpPr>
        <p:cxnSp>
          <p:nvCxnSpPr>
            <p:cNvPr id="58" name="Straight Connector 57"/>
            <p:cNvCxnSpPr/>
            <p:nvPr/>
          </p:nvCxnSpPr>
          <p:spPr>
            <a:xfrm>
              <a:off x="3563888" y="2754569"/>
              <a:ext cx="720000" cy="720000"/>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a:off x="3472630" y="2646577"/>
              <a:ext cx="180000" cy="180000"/>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5400000" flipV="1">
            <a:off x="2636152" y="2124570"/>
            <a:ext cx="820882" cy="818367"/>
            <a:chOff x="3463006" y="2656202"/>
            <a:chExt cx="820882" cy="818367"/>
          </a:xfrm>
        </p:grpSpPr>
        <p:cxnSp>
          <p:nvCxnSpPr>
            <p:cNvPr id="61" name="Straight Connector 60"/>
            <p:cNvCxnSpPr/>
            <p:nvPr/>
          </p:nvCxnSpPr>
          <p:spPr>
            <a:xfrm>
              <a:off x="3563888" y="2754569"/>
              <a:ext cx="720000" cy="720000"/>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a:off x="3463006" y="2656202"/>
              <a:ext cx="180000" cy="180000"/>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flipV="1">
            <a:off x="4644008" y="3762761"/>
            <a:ext cx="820883" cy="818367"/>
            <a:chOff x="3463005" y="2656202"/>
            <a:chExt cx="820883" cy="818367"/>
          </a:xfrm>
        </p:grpSpPr>
        <p:cxnSp>
          <p:nvCxnSpPr>
            <p:cNvPr id="64" name="Straight Connector 63"/>
            <p:cNvCxnSpPr/>
            <p:nvPr/>
          </p:nvCxnSpPr>
          <p:spPr>
            <a:xfrm>
              <a:off x="3563888" y="2754569"/>
              <a:ext cx="720000" cy="720000"/>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a:off x="3463005" y="2656202"/>
              <a:ext cx="180000" cy="180000"/>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rot="2700000">
            <a:off x="3756878" y="2306032"/>
            <a:ext cx="602064" cy="605185"/>
            <a:chOff x="3465824" y="2653383"/>
            <a:chExt cx="602064" cy="605185"/>
          </a:xfrm>
        </p:grpSpPr>
        <p:cxnSp>
          <p:nvCxnSpPr>
            <p:cNvPr id="67" name="Straight Connector 66"/>
            <p:cNvCxnSpPr/>
            <p:nvPr/>
          </p:nvCxnSpPr>
          <p:spPr>
            <a:xfrm>
              <a:off x="3563888" y="2754568"/>
              <a:ext cx="504000" cy="504000"/>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a:off x="3465824" y="2653383"/>
              <a:ext cx="180000" cy="180000"/>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rot="2700000" flipH="1" flipV="1">
            <a:off x="3766504" y="3923716"/>
            <a:ext cx="602064" cy="605185"/>
            <a:chOff x="3465824" y="2653383"/>
            <a:chExt cx="602064" cy="605185"/>
          </a:xfrm>
        </p:grpSpPr>
        <p:cxnSp>
          <p:nvCxnSpPr>
            <p:cNvPr id="70" name="Straight Connector 69"/>
            <p:cNvCxnSpPr/>
            <p:nvPr/>
          </p:nvCxnSpPr>
          <p:spPr>
            <a:xfrm>
              <a:off x="3563888" y="2754568"/>
              <a:ext cx="504000" cy="504000"/>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a:off x="3465824" y="2653383"/>
              <a:ext cx="180000" cy="180000"/>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flipV="1">
            <a:off x="5076056" y="2408867"/>
            <a:ext cx="864008" cy="876117"/>
            <a:chOff x="3472630" y="2646577"/>
            <a:chExt cx="864008" cy="876117"/>
          </a:xfrm>
        </p:grpSpPr>
        <p:cxnSp>
          <p:nvCxnSpPr>
            <p:cNvPr id="73" name="Straight Connector 72"/>
            <p:cNvCxnSpPr/>
            <p:nvPr/>
          </p:nvCxnSpPr>
          <p:spPr>
            <a:xfrm>
              <a:off x="3544638" y="2730694"/>
              <a:ext cx="792000" cy="792000"/>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a:off x="3472630" y="2646577"/>
              <a:ext cx="180000" cy="180000"/>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sp>
        <p:nvSpPr>
          <p:cNvPr id="75" name="TextBox 74"/>
          <p:cNvSpPr txBox="1"/>
          <p:nvPr/>
        </p:nvSpPr>
        <p:spPr bwMode="auto">
          <a:xfrm>
            <a:off x="-36512" y="6604903"/>
            <a:ext cx="4122219" cy="307777"/>
          </a:xfrm>
          <a:prstGeom prst="rect">
            <a:avLst/>
          </a:prstGeom>
          <a:noFill/>
          <a:ln w="9525">
            <a:noFill/>
            <a:miter lim="800000"/>
            <a:headEnd/>
            <a:tailEnd/>
          </a:ln>
        </p:spPr>
        <p:txBody>
          <a:bodyPr wrap="none" rtlCol="0" anchor="ctr">
            <a:spAutoFit/>
          </a:bodyPr>
          <a:lstStyle/>
          <a:p>
            <a:pPr algn="ctr"/>
            <a:r>
              <a:rPr lang="en-GB" sz="1400" i="1" dirty="0" smtClean="0">
                <a:latin typeface="Calibri" pitchFamily="34" charset="0"/>
              </a:rPr>
              <a:t>Proctor </a:t>
            </a:r>
            <a:r>
              <a:rPr lang="en-GB" sz="1400" i="1" dirty="0" smtClean="0">
                <a:latin typeface="Calibri" pitchFamily="34" charset="0"/>
              </a:rPr>
              <a:t> CJ &amp; Smith GR, 2017 </a:t>
            </a:r>
            <a:r>
              <a:rPr lang="en-GB" sz="1400" dirty="0"/>
              <a:t> </a:t>
            </a:r>
            <a:r>
              <a:rPr lang="en-GB" sz="1400" dirty="0" smtClean="0"/>
              <a:t>PLoS </a:t>
            </a:r>
            <a:r>
              <a:rPr lang="en-GB" sz="1400" dirty="0"/>
              <a:t>One 12: e0187568</a:t>
            </a:r>
            <a:r>
              <a:rPr lang="en-GB" sz="1400" i="1" dirty="0" smtClean="0">
                <a:latin typeface="Calibri" pitchFamily="34" charset="0"/>
              </a:rPr>
              <a:t> </a:t>
            </a:r>
            <a:endParaRPr lang="en-GB" sz="1400" i="1" dirty="0" smtClean="0">
              <a:latin typeface="Calibri" pitchFamily="34" charset="0"/>
            </a:endParaRPr>
          </a:p>
        </p:txBody>
      </p:sp>
    </p:spTree>
    <p:extLst>
      <p:ext uri="{BB962C8B-B14F-4D97-AF65-F5344CB8AC3E}">
        <p14:creationId xmlns:p14="http://schemas.microsoft.com/office/powerpoint/2010/main" val="34687295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 work and challenges</a:t>
            </a:r>
            <a:endParaRPr lang="en-GB" dirty="0"/>
          </a:p>
        </p:txBody>
      </p:sp>
      <p:sp>
        <p:nvSpPr>
          <p:cNvPr id="3" name="Content Placeholder 2"/>
          <p:cNvSpPr>
            <a:spLocks noGrp="1"/>
          </p:cNvSpPr>
          <p:nvPr>
            <p:ph idx="1"/>
          </p:nvPr>
        </p:nvSpPr>
        <p:spPr>
          <a:xfrm>
            <a:off x="457200" y="1600200"/>
            <a:ext cx="8229600" cy="4525963"/>
          </a:xfrm>
        </p:spPr>
        <p:txBody>
          <a:bodyPr>
            <a:normAutofit lnSpcReduction="10000"/>
          </a:bodyPr>
          <a:lstStyle/>
          <a:p>
            <a:r>
              <a:rPr lang="en-GB" dirty="0" smtClean="0"/>
              <a:t>Validation of  novel miRNAs in context of OA</a:t>
            </a:r>
          </a:p>
          <a:p>
            <a:r>
              <a:rPr lang="en-GB" dirty="0" smtClean="0"/>
              <a:t>Construct integrative networks of miRNAs </a:t>
            </a:r>
          </a:p>
          <a:p>
            <a:r>
              <a:rPr lang="en-GB" dirty="0" smtClean="0"/>
              <a:t>Models for different tissues: bone, cartilage, muscle and tendon</a:t>
            </a:r>
          </a:p>
          <a:p>
            <a:r>
              <a:rPr lang="en-GB" dirty="0" smtClean="0"/>
              <a:t>Integrate  top-down and bottom-up  approaches</a:t>
            </a:r>
          </a:p>
          <a:p>
            <a:r>
              <a:rPr lang="en-GB" dirty="0" smtClean="0"/>
              <a:t>Make use of public databases, </a:t>
            </a:r>
            <a:r>
              <a:rPr lang="en-GB" b="1" dirty="0" smtClean="0"/>
              <a:t>however:</a:t>
            </a:r>
          </a:p>
          <a:p>
            <a:pPr lvl="1"/>
            <a:r>
              <a:rPr lang="en-GB" dirty="0" smtClean="0"/>
              <a:t>not always up to date</a:t>
            </a:r>
          </a:p>
          <a:p>
            <a:pPr lvl="1"/>
            <a:r>
              <a:rPr lang="en-GB" dirty="0"/>
              <a:t>m</a:t>
            </a:r>
            <a:r>
              <a:rPr lang="en-GB" dirty="0" smtClean="0"/>
              <a:t>ay contain unreliable data</a:t>
            </a:r>
          </a:p>
          <a:p>
            <a:endParaRPr lang="en-GB" dirty="0" smtClean="0"/>
          </a:p>
          <a:p>
            <a:endParaRPr lang="en-GB" dirty="0"/>
          </a:p>
        </p:txBody>
      </p:sp>
    </p:spTree>
    <p:extLst>
      <p:ext uri="{BB962C8B-B14F-4D97-AF65-F5344CB8AC3E}">
        <p14:creationId xmlns:p14="http://schemas.microsoft.com/office/powerpoint/2010/main" val="40045702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logo_mrc.gi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308304" y="4725144"/>
            <a:ext cx="1724259" cy="75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2" descr="CIMA logo_rgb_with strap.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43608" y="5733376"/>
            <a:ext cx="1514675" cy="1080000"/>
          </a:xfrm>
          <a:prstGeom prst="rect">
            <a:avLst/>
          </a:prstGeom>
          <a:noFill/>
          <a:ln w="9525">
            <a:noFill/>
            <a:miter lim="800000"/>
            <a:headEnd/>
            <a:tailEnd/>
          </a:ln>
        </p:spPr>
      </p:pic>
      <p:pic>
        <p:nvPicPr>
          <p:cNvPr id="12" name="Picture 11" descr="Three Uni logos.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00152" y="6265698"/>
            <a:ext cx="3240000" cy="439455"/>
          </a:xfrm>
          <a:prstGeom prst="rect">
            <a:avLst/>
          </a:prstGeom>
        </p:spPr>
      </p:pic>
      <p:sp>
        <p:nvSpPr>
          <p:cNvPr id="14" name="TextBox 13"/>
          <p:cNvSpPr txBox="1"/>
          <p:nvPr/>
        </p:nvSpPr>
        <p:spPr bwMode="auto">
          <a:xfrm>
            <a:off x="755576" y="-27384"/>
            <a:ext cx="914400" cy="914400"/>
          </a:xfrm>
          <a:prstGeom prst="rect">
            <a:avLst/>
          </a:prstGeom>
          <a:noFill/>
          <a:ln w="9525">
            <a:noFill/>
            <a:miter lim="800000"/>
            <a:headEnd/>
            <a:tailEnd/>
          </a:ln>
        </p:spPr>
        <p:txBody>
          <a:bodyPr wrap="none" rtlCol="0" anchor="ctr">
            <a:noAutofit/>
          </a:bodyPr>
          <a:lstStyle/>
          <a:p>
            <a:pPr algn="ctr"/>
            <a:r>
              <a:rPr lang="en-GB" sz="4000" b="1" dirty="0" smtClean="0">
                <a:solidFill>
                  <a:srgbClr val="153357"/>
                </a:solidFill>
                <a:latin typeface="Calibri" pitchFamily="34" charset="0"/>
              </a:rPr>
              <a:t>Thanks to:</a:t>
            </a:r>
          </a:p>
        </p:txBody>
      </p:sp>
      <p:pic>
        <p:nvPicPr>
          <p:cNvPr id="13" name="Picture 1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948264" y="5535504"/>
            <a:ext cx="1225296" cy="1133856"/>
          </a:xfrm>
          <a:prstGeom prst="rect">
            <a:avLst/>
          </a:prstGeom>
        </p:spPr>
      </p:pic>
      <p:sp>
        <p:nvSpPr>
          <p:cNvPr id="2" name="TextBox 1"/>
          <p:cNvSpPr txBox="1"/>
          <p:nvPr/>
        </p:nvSpPr>
        <p:spPr bwMode="auto">
          <a:xfrm>
            <a:off x="395536" y="554479"/>
            <a:ext cx="2856679" cy="5970865"/>
          </a:xfrm>
          <a:prstGeom prst="rect">
            <a:avLst/>
          </a:prstGeom>
          <a:noFill/>
          <a:ln w="9525">
            <a:noFill/>
            <a:miter lim="800000"/>
            <a:headEnd/>
            <a:tailEnd/>
          </a:ln>
        </p:spPr>
        <p:txBody>
          <a:bodyPr wrap="none" rtlCol="0" anchor="ctr">
            <a:spAutoFit/>
          </a:bodyPr>
          <a:lstStyle/>
          <a:p>
            <a:r>
              <a:rPr lang="en-GB" sz="2400" b="1" dirty="0" smtClean="0">
                <a:solidFill>
                  <a:schemeClr val="tx2">
                    <a:lumMod val="75000"/>
                  </a:schemeClr>
                </a:solidFill>
                <a:latin typeface="Calibri" pitchFamily="34" charset="0"/>
              </a:rPr>
              <a:t>Newcastle:</a:t>
            </a:r>
          </a:p>
          <a:p>
            <a:r>
              <a:rPr lang="en-GB" b="1" dirty="0" smtClean="0">
                <a:solidFill>
                  <a:schemeClr val="tx2">
                    <a:lumMod val="75000"/>
                  </a:schemeClr>
                </a:solidFill>
                <a:latin typeface="Calibri" pitchFamily="34" charset="0"/>
              </a:rPr>
              <a:t>Tom Kirkwood</a:t>
            </a:r>
          </a:p>
          <a:p>
            <a:r>
              <a:rPr lang="en-GB" b="1" dirty="0" smtClean="0">
                <a:solidFill>
                  <a:schemeClr val="tx2">
                    <a:lumMod val="75000"/>
                  </a:schemeClr>
                </a:solidFill>
                <a:latin typeface="Calibri" pitchFamily="34" charset="0"/>
              </a:rPr>
              <a:t>Tim Cawston</a:t>
            </a:r>
          </a:p>
          <a:p>
            <a:r>
              <a:rPr lang="en-GB" b="1" dirty="0" smtClean="0">
                <a:solidFill>
                  <a:schemeClr val="tx2">
                    <a:lumMod val="75000"/>
                  </a:schemeClr>
                </a:solidFill>
                <a:latin typeface="Calibri" pitchFamily="34" charset="0"/>
              </a:rPr>
              <a:t>Daryl Shanley</a:t>
            </a:r>
          </a:p>
          <a:p>
            <a:r>
              <a:rPr lang="en-GB" b="1" dirty="0" smtClean="0">
                <a:solidFill>
                  <a:schemeClr val="tx2">
                    <a:lumMod val="75000"/>
                  </a:schemeClr>
                </a:solidFill>
                <a:latin typeface="Calibri" pitchFamily="34" charset="0"/>
              </a:rPr>
              <a:t>Graham Smith</a:t>
            </a:r>
          </a:p>
          <a:p>
            <a:r>
              <a:rPr lang="en-GB" b="1" dirty="0" smtClean="0">
                <a:solidFill>
                  <a:schemeClr val="tx2">
                    <a:lumMod val="75000"/>
                  </a:schemeClr>
                </a:solidFill>
                <a:latin typeface="Calibri" pitchFamily="34" charset="0"/>
              </a:rPr>
              <a:t>Darren Wilkinson </a:t>
            </a:r>
          </a:p>
          <a:p>
            <a:r>
              <a:rPr lang="en-GB" b="1" dirty="0" smtClean="0">
                <a:solidFill>
                  <a:schemeClr val="tx2">
                    <a:lumMod val="75000"/>
                  </a:schemeClr>
                </a:solidFill>
                <a:latin typeface="Calibri" pitchFamily="34" charset="0"/>
              </a:rPr>
              <a:t>Drew Rowan</a:t>
            </a:r>
          </a:p>
          <a:p>
            <a:r>
              <a:rPr lang="en-GB" b="1" dirty="0" smtClean="0">
                <a:solidFill>
                  <a:schemeClr val="tx2">
                    <a:lumMod val="75000"/>
                  </a:schemeClr>
                </a:solidFill>
                <a:latin typeface="Calibri" pitchFamily="34" charset="0"/>
              </a:rPr>
              <a:t>David Young</a:t>
            </a:r>
          </a:p>
          <a:p>
            <a:r>
              <a:rPr lang="en-GB" b="1" dirty="0" smtClean="0">
                <a:solidFill>
                  <a:schemeClr val="tx2">
                    <a:lumMod val="75000"/>
                  </a:schemeClr>
                </a:solidFill>
                <a:latin typeface="Calibri" pitchFamily="34" charset="0"/>
              </a:rPr>
              <a:t>Matt Barter</a:t>
            </a:r>
          </a:p>
          <a:p>
            <a:endParaRPr lang="en-GB" sz="2400" b="1" dirty="0">
              <a:solidFill>
                <a:schemeClr val="tx2">
                  <a:lumMod val="75000"/>
                </a:schemeClr>
              </a:solidFill>
              <a:latin typeface="Calibri" pitchFamily="34" charset="0"/>
            </a:endParaRPr>
          </a:p>
          <a:p>
            <a:r>
              <a:rPr lang="en-GB" sz="2400" b="1" dirty="0">
                <a:solidFill>
                  <a:schemeClr val="tx2">
                    <a:lumMod val="75000"/>
                  </a:schemeClr>
                </a:solidFill>
                <a:latin typeface="Calibri" pitchFamily="34" charset="0"/>
              </a:rPr>
              <a:t>Liverpool:</a:t>
            </a:r>
          </a:p>
          <a:p>
            <a:r>
              <a:rPr lang="en-GB" b="1" dirty="0" smtClean="0">
                <a:solidFill>
                  <a:schemeClr val="tx2">
                    <a:lumMod val="75000"/>
                  </a:schemeClr>
                </a:solidFill>
                <a:latin typeface="Calibri" pitchFamily="34" charset="0"/>
              </a:rPr>
              <a:t>Katarzyna </a:t>
            </a:r>
            <a:r>
              <a:rPr lang="en-GB" b="1" dirty="0" err="1" smtClean="0">
                <a:solidFill>
                  <a:schemeClr val="tx2">
                    <a:lumMod val="75000"/>
                  </a:schemeClr>
                </a:solidFill>
                <a:latin typeface="Calibri" pitchFamily="34" charset="0"/>
              </a:rPr>
              <a:t>Goljanek</a:t>
            </a:r>
            <a:r>
              <a:rPr lang="en-GB" b="1" dirty="0" smtClean="0">
                <a:solidFill>
                  <a:schemeClr val="tx2">
                    <a:lumMod val="75000"/>
                  </a:schemeClr>
                </a:solidFill>
                <a:latin typeface="Calibri" pitchFamily="34" charset="0"/>
              </a:rPr>
              <a:t>-Whysall</a:t>
            </a:r>
            <a:endParaRPr lang="en-GB" b="1" dirty="0">
              <a:solidFill>
                <a:schemeClr val="tx2">
                  <a:lumMod val="75000"/>
                </a:schemeClr>
              </a:solidFill>
              <a:latin typeface="Calibri" pitchFamily="34" charset="0"/>
            </a:endParaRPr>
          </a:p>
          <a:p>
            <a:r>
              <a:rPr lang="en-GB" b="1" dirty="0">
                <a:solidFill>
                  <a:schemeClr val="tx2">
                    <a:lumMod val="75000"/>
                  </a:schemeClr>
                </a:solidFill>
                <a:latin typeface="Calibri" pitchFamily="34" charset="0"/>
              </a:rPr>
              <a:t>Ana Soriano-Arroquia </a:t>
            </a:r>
          </a:p>
          <a:p>
            <a:r>
              <a:rPr lang="en-GB" b="1" dirty="0">
                <a:solidFill>
                  <a:schemeClr val="tx2">
                    <a:lumMod val="75000"/>
                  </a:schemeClr>
                </a:solidFill>
                <a:latin typeface="Calibri" pitchFamily="34" charset="0"/>
              </a:rPr>
              <a:t>Rachel </a:t>
            </a:r>
            <a:r>
              <a:rPr lang="en-GB" b="1" dirty="0" smtClean="0">
                <a:solidFill>
                  <a:schemeClr val="tx2">
                    <a:lumMod val="75000"/>
                  </a:schemeClr>
                </a:solidFill>
                <a:latin typeface="Calibri" pitchFamily="34" charset="0"/>
              </a:rPr>
              <a:t>McCormick</a:t>
            </a:r>
          </a:p>
          <a:p>
            <a:r>
              <a:rPr lang="en-GB" b="1" dirty="0" smtClean="0">
                <a:solidFill>
                  <a:schemeClr val="tx2">
                    <a:lumMod val="75000"/>
                  </a:schemeClr>
                </a:solidFill>
                <a:latin typeface="Calibri" pitchFamily="34" charset="0"/>
              </a:rPr>
              <a:t>Mandy Peffers</a:t>
            </a:r>
          </a:p>
          <a:p>
            <a:r>
              <a:rPr lang="en-GB" b="1" dirty="0" smtClean="0">
                <a:solidFill>
                  <a:schemeClr val="tx2">
                    <a:lumMod val="75000"/>
                  </a:schemeClr>
                </a:solidFill>
                <a:latin typeface="Calibri" pitchFamily="34" charset="0"/>
              </a:rPr>
              <a:t>Peter Clegg</a:t>
            </a:r>
            <a:endParaRPr lang="en-GB" b="1" dirty="0">
              <a:solidFill>
                <a:schemeClr val="tx2">
                  <a:lumMod val="75000"/>
                </a:schemeClr>
              </a:solidFill>
              <a:latin typeface="Calibri" pitchFamily="34" charset="0"/>
            </a:endParaRPr>
          </a:p>
          <a:p>
            <a:endParaRPr lang="en-GB" sz="2400" b="1" dirty="0">
              <a:solidFill>
                <a:schemeClr val="tx2">
                  <a:lumMod val="75000"/>
                </a:schemeClr>
              </a:solidFill>
              <a:latin typeface="Calibri" pitchFamily="34" charset="0"/>
            </a:endParaRPr>
          </a:p>
          <a:p>
            <a:endParaRPr lang="en-GB" sz="2400" b="1" dirty="0" smtClean="0">
              <a:solidFill>
                <a:schemeClr val="tx2">
                  <a:lumMod val="75000"/>
                </a:schemeClr>
              </a:solidFill>
              <a:latin typeface="Calibri" pitchFamily="34" charset="0"/>
            </a:endParaRPr>
          </a:p>
          <a:p>
            <a:pPr algn="ctr"/>
            <a:endParaRPr lang="en-GB" sz="2800" b="1" dirty="0" smtClean="0">
              <a:solidFill>
                <a:srgbClr val="6600CC"/>
              </a:solidFill>
              <a:latin typeface="Calibri" pitchFamily="34"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56925" y="2492896"/>
            <a:ext cx="1807563" cy="900000"/>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84480" y="764704"/>
            <a:ext cx="1908000" cy="720000"/>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16216" y="1628800"/>
            <a:ext cx="1802975" cy="720000"/>
          </a:xfrm>
          <a:prstGeom prst="rect">
            <a:avLst/>
          </a:prstGeom>
        </p:spPr>
      </p:pic>
      <p:sp>
        <p:nvSpPr>
          <p:cNvPr id="15" name="TextBox 14"/>
          <p:cNvSpPr txBox="1"/>
          <p:nvPr/>
        </p:nvSpPr>
        <p:spPr bwMode="auto">
          <a:xfrm>
            <a:off x="3347864" y="514703"/>
            <a:ext cx="2263184" cy="4893647"/>
          </a:xfrm>
          <a:prstGeom prst="rect">
            <a:avLst/>
          </a:prstGeom>
          <a:noFill/>
          <a:ln w="9525">
            <a:noFill/>
            <a:miter lim="800000"/>
            <a:headEnd/>
            <a:tailEnd/>
          </a:ln>
        </p:spPr>
        <p:txBody>
          <a:bodyPr wrap="none" rtlCol="0" anchor="ctr">
            <a:spAutoFit/>
          </a:bodyPr>
          <a:lstStyle/>
          <a:p>
            <a:r>
              <a:rPr lang="en-GB" sz="2400" b="1" dirty="0" smtClean="0">
                <a:solidFill>
                  <a:schemeClr val="tx2">
                    <a:lumMod val="75000"/>
                  </a:schemeClr>
                </a:solidFill>
                <a:latin typeface="Calibri" pitchFamily="34" charset="0"/>
              </a:rPr>
              <a:t>Sheffield:</a:t>
            </a:r>
          </a:p>
          <a:p>
            <a:r>
              <a:rPr lang="en-GB" b="1" dirty="0" smtClean="0">
                <a:solidFill>
                  <a:schemeClr val="tx2">
                    <a:lumMod val="75000"/>
                  </a:schemeClr>
                </a:solidFill>
                <a:latin typeface="Calibri" pitchFamily="34" charset="0"/>
              </a:rPr>
              <a:t>Alison </a:t>
            </a:r>
            <a:r>
              <a:rPr lang="en-GB" b="1" dirty="0" err="1" smtClean="0">
                <a:solidFill>
                  <a:schemeClr val="tx2">
                    <a:lumMod val="75000"/>
                  </a:schemeClr>
                </a:solidFill>
                <a:latin typeface="Calibri" pitchFamily="34" charset="0"/>
              </a:rPr>
              <a:t>Gartland</a:t>
            </a:r>
            <a:endParaRPr lang="en-GB" b="1" dirty="0" smtClean="0">
              <a:solidFill>
                <a:schemeClr val="tx2">
                  <a:lumMod val="75000"/>
                </a:schemeClr>
              </a:solidFill>
              <a:latin typeface="Calibri" pitchFamily="34" charset="0"/>
            </a:endParaRPr>
          </a:p>
          <a:p>
            <a:endParaRPr lang="en-GB" b="1" dirty="0">
              <a:solidFill>
                <a:schemeClr val="tx2">
                  <a:lumMod val="75000"/>
                </a:schemeClr>
              </a:solidFill>
              <a:latin typeface="Calibri" pitchFamily="34" charset="0"/>
            </a:endParaRPr>
          </a:p>
          <a:p>
            <a:r>
              <a:rPr lang="en-GB" sz="2400" b="1" dirty="0" smtClean="0">
                <a:solidFill>
                  <a:schemeClr val="tx2">
                    <a:lumMod val="75000"/>
                  </a:schemeClr>
                </a:solidFill>
                <a:latin typeface="Calibri" pitchFamily="34" charset="0"/>
              </a:rPr>
              <a:t>Ottawa:</a:t>
            </a:r>
          </a:p>
          <a:p>
            <a:r>
              <a:rPr lang="en-GB" b="1" dirty="0" smtClean="0">
                <a:solidFill>
                  <a:schemeClr val="tx2"/>
                </a:solidFill>
                <a:latin typeface="Calibri" pitchFamily="34" charset="0"/>
              </a:rPr>
              <a:t>Doug Gray</a:t>
            </a:r>
          </a:p>
          <a:p>
            <a:r>
              <a:rPr lang="en-GB" b="1" dirty="0" smtClean="0">
                <a:solidFill>
                  <a:schemeClr val="tx2"/>
                </a:solidFill>
                <a:latin typeface="Calibri" pitchFamily="34" charset="0"/>
              </a:rPr>
              <a:t>Ian Lorimer</a:t>
            </a:r>
          </a:p>
          <a:p>
            <a:endParaRPr lang="en-GB" sz="2400" b="1" dirty="0">
              <a:solidFill>
                <a:schemeClr val="tx2"/>
              </a:solidFill>
              <a:latin typeface="Calibri" pitchFamily="34" charset="0"/>
            </a:endParaRPr>
          </a:p>
          <a:p>
            <a:r>
              <a:rPr lang="en-GB" sz="2400" b="1" dirty="0" smtClean="0">
                <a:solidFill>
                  <a:schemeClr val="tx2"/>
                </a:solidFill>
                <a:latin typeface="Calibri" pitchFamily="34" charset="0"/>
              </a:rPr>
              <a:t>Southampton:</a:t>
            </a:r>
          </a:p>
          <a:p>
            <a:r>
              <a:rPr lang="en-GB" b="1" dirty="0" smtClean="0">
                <a:solidFill>
                  <a:schemeClr val="tx2"/>
                </a:solidFill>
                <a:latin typeface="Calibri" pitchFamily="34" charset="0"/>
              </a:rPr>
              <a:t>Delphine Boche</a:t>
            </a:r>
          </a:p>
          <a:p>
            <a:r>
              <a:rPr lang="en-GB" b="1" dirty="0" smtClean="0">
                <a:solidFill>
                  <a:schemeClr val="tx2"/>
                </a:solidFill>
                <a:latin typeface="Calibri" pitchFamily="34" charset="0"/>
              </a:rPr>
              <a:t>James Nicoll</a:t>
            </a:r>
          </a:p>
          <a:p>
            <a:endParaRPr lang="en-GB" b="1" dirty="0" smtClean="0">
              <a:solidFill>
                <a:schemeClr val="tx2"/>
              </a:solidFill>
              <a:latin typeface="Calibri" pitchFamily="34" charset="0"/>
            </a:endParaRPr>
          </a:p>
          <a:p>
            <a:endParaRPr lang="en-GB" b="1" dirty="0">
              <a:solidFill>
                <a:schemeClr val="tx2"/>
              </a:solidFill>
              <a:latin typeface="Calibri" pitchFamily="34" charset="0"/>
            </a:endParaRPr>
          </a:p>
          <a:p>
            <a:r>
              <a:rPr lang="en-GB" sz="2400" b="1" dirty="0" smtClean="0">
                <a:solidFill>
                  <a:schemeClr val="tx2"/>
                </a:solidFill>
                <a:latin typeface="Calibri" pitchFamily="34" charset="0"/>
              </a:rPr>
              <a:t>COPASI team</a:t>
            </a:r>
          </a:p>
          <a:p>
            <a:endParaRPr lang="en-GB" sz="2400" b="1" dirty="0" smtClean="0">
              <a:solidFill>
                <a:schemeClr val="tx2"/>
              </a:solidFill>
              <a:latin typeface="Calibri" pitchFamily="34" charset="0"/>
            </a:endParaRPr>
          </a:p>
          <a:p>
            <a:r>
              <a:rPr lang="en-GB" sz="2400" b="1" dirty="0" smtClean="0">
                <a:solidFill>
                  <a:schemeClr val="tx2"/>
                </a:solidFill>
                <a:latin typeface="Calibri" pitchFamily="34" charset="0"/>
              </a:rPr>
              <a:t>Biomodels team</a:t>
            </a:r>
          </a:p>
        </p:txBody>
      </p:sp>
      <p:pic>
        <p:nvPicPr>
          <p:cNvPr id="16" name="Picture 5" descr="ASAD logo colour low res jpe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32240" y="3573016"/>
            <a:ext cx="1459234"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715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normAutofit fontScale="90000"/>
          </a:bodyPr>
          <a:lstStyle/>
          <a:p>
            <a:r>
              <a:rPr lang="en-GB" altLang="en-US" sz="4000" dirty="0">
                <a:solidFill>
                  <a:srgbClr val="FF0000"/>
                </a:solidFill>
              </a:rPr>
              <a:t>C</a:t>
            </a:r>
            <a:r>
              <a:rPr lang="en-GB" altLang="en-US" sz="4000" dirty="0"/>
              <a:t>entre for </a:t>
            </a:r>
            <a:r>
              <a:rPr lang="en-GB" altLang="en-US" sz="4000" dirty="0">
                <a:solidFill>
                  <a:srgbClr val="FF0000"/>
                </a:solidFill>
              </a:rPr>
              <a:t>I</a:t>
            </a:r>
            <a:r>
              <a:rPr lang="en-GB" altLang="en-US" sz="4000" dirty="0"/>
              <a:t>ntegrated </a:t>
            </a:r>
            <a:r>
              <a:rPr lang="en-GB" altLang="en-US" sz="4000" dirty="0">
                <a:solidFill>
                  <a:srgbClr val="FF0000"/>
                </a:solidFill>
              </a:rPr>
              <a:t>S</a:t>
            </a:r>
            <a:r>
              <a:rPr lang="en-GB" altLang="en-US" sz="4000" dirty="0"/>
              <a:t>ystems </a:t>
            </a:r>
            <a:r>
              <a:rPr lang="en-GB" altLang="en-US" sz="4000" dirty="0">
                <a:solidFill>
                  <a:srgbClr val="FF0000"/>
                </a:solidFill>
              </a:rPr>
              <a:t>B</a:t>
            </a:r>
            <a:r>
              <a:rPr lang="en-GB" altLang="en-US" sz="4000" dirty="0"/>
              <a:t>iology of </a:t>
            </a:r>
            <a:r>
              <a:rPr lang="en-GB" altLang="en-US" sz="4000" dirty="0">
                <a:solidFill>
                  <a:srgbClr val="FF0000"/>
                </a:solidFill>
              </a:rPr>
              <a:t>A</a:t>
            </a:r>
            <a:r>
              <a:rPr lang="en-GB" altLang="en-US" sz="4000" dirty="0"/>
              <a:t>geing and  </a:t>
            </a:r>
            <a:r>
              <a:rPr lang="en-GB" altLang="en-US" sz="4000" dirty="0">
                <a:solidFill>
                  <a:srgbClr val="FF0000"/>
                </a:solidFill>
              </a:rPr>
              <a:t>N</a:t>
            </a:r>
            <a:r>
              <a:rPr lang="en-GB" altLang="en-US" sz="4000" dirty="0"/>
              <a:t>utrition</a:t>
            </a:r>
          </a:p>
        </p:txBody>
      </p:sp>
      <p:sp>
        <p:nvSpPr>
          <p:cNvPr id="135171" name="Rectangle 3"/>
          <p:cNvSpPr>
            <a:spLocks noGrp="1" noChangeArrowheads="1"/>
          </p:cNvSpPr>
          <p:nvPr>
            <p:ph type="body" sz="half" idx="1"/>
          </p:nvPr>
        </p:nvSpPr>
        <p:spPr>
          <a:xfrm>
            <a:off x="312862" y="5877272"/>
            <a:ext cx="6383586" cy="1512168"/>
          </a:xfrm>
        </p:spPr>
        <p:txBody>
          <a:bodyPr/>
          <a:lstStyle/>
          <a:p>
            <a:pPr>
              <a:lnSpc>
                <a:spcPct val="80000"/>
              </a:lnSpc>
              <a:buFontTx/>
              <a:buNone/>
            </a:pPr>
            <a:endParaRPr lang="en-GB" altLang="en-US" sz="1400" dirty="0"/>
          </a:p>
          <a:p>
            <a:pPr marL="0" indent="0">
              <a:buNone/>
            </a:pPr>
            <a:r>
              <a:rPr lang="en-GB" altLang="en-US" sz="2000" dirty="0" smtClean="0"/>
              <a:t>Multidisciplinary team </a:t>
            </a:r>
            <a:r>
              <a:rPr lang="en-GB" altLang="en-US" sz="2000" dirty="0"/>
              <a:t>of experimental biologists, computer scientists, mathematical modellers and statisticians.</a:t>
            </a:r>
          </a:p>
          <a:p>
            <a:pPr marL="0" indent="0">
              <a:buNone/>
            </a:pPr>
            <a:endParaRPr lang="en-GB" altLang="en-US" sz="2600" dirty="0"/>
          </a:p>
          <a:p>
            <a:pPr>
              <a:lnSpc>
                <a:spcPct val="80000"/>
              </a:lnSpc>
              <a:buFontTx/>
              <a:buNone/>
            </a:pPr>
            <a:endParaRPr lang="en-GB" altLang="en-US" sz="1400" dirty="0"/>
          </a:p>
          <a:p>
            <a:pPr>
              <a:lnSpc>
                <a:spcPct val="80000"/>
              </a:lnSpc>
              <a:buFontTx/>
              <a:buNone/>
            </a:pPr>
            <a:endParaRPr lang="en-GB" altLang="en-US" sz="1400" dirty="0"/>
          </a:p>
        </p:txBody>
      </p:sp>
      <p:pic>
        <p:nvPicPr>
          <p:cNvPr id="135174" name="Picture 6" descr="cisbsProgramme_html_747cab2d"/>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020247" y="3501008"/>
            <a:ext cx="1800225" cy="12779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5576" y="2924944"/>
            <a:ext cx="5525502" cy="3240000"/>
          </a:xfrm>
          <a:prstGeom prst="rect">
            <a:avLst/>
          </a:prstGeom>
          <a:noFill/>
          <a:ln w="9525">
            <a:noFill/>
            <a:miter lim="800000"/>
            <a:headEnd/>
            <a:tailEnd/>
          </a:ln>
        </p:spPr>
      </p:pic>
      <p:sp>
        <p:nvSpPr>
          <p:cNvPr id="2" name="Rectangle 1"/>
          <p:cNvSpPr/>
          <p:nvPr/>
        </p:nvSpPr>
        <p:spPr>
          <a:xfrm>
            <a:off x="611560" y="1580599"/>
            <a:ext cx="7344816" cy="1200329"/>
          </a:xfrm>
          <a:prstGeom prst="rect">
            <a:avLst/>
          </a:prstGeom>
          <a:solidFill>
            <a:schemeClr val="bg1"/>
          </a:solidFill>
        </p:spPr>
        <p:txBody>
          <a:bodyPr wrap="square">
            <a:spAutoFit/>
          </a:bodyPr>
          <a:lstStyle/>
          <a:p>
            <a:r>
              <a:rPr lang="en-GB" altLang="en-US" sz="2400" dirty="0"/>
              <a:t>Aim: to advance understanding of the complex mechanisms underpinning the ageing process and how these are affected by nutrition. </a:t>
            </a:r>
          </a:p>
        </p:txBody>
      </p:sp>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984480" y="5013256"/>
            <a:ext cx="1908000" cy="7200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017497" y="5877352"/>
            <a:ext cx="1802975" cy="720000"/>
          </a:xfrm>
          <a:prstGeom prst="rect">
            <a:avLst/>
          </a:prstGeom>
        </p:spPr>
      </p:pic>
    </p:spTree>
    <p:extLst>
      <p:ext uri="{BB962C8B-B14F-4D97-AF65-F5344CB8AC3E}">
        <p14:creationId xmlns:p14="http://schemas.microsoft.com/office/powerpoint/2010/main" val="3329524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AutoShape 1"/>
          <p:cNvSpPr>
            <a:spLocks noChangeArrowheads="1"/>
          </p:cNvSpPr>
          <p:nvPr/>
        </p:nvSpPr>
        <p:spPr bwMode="auto">
          <a:xfrm>
            <a:off x="971600" y="6165304"/>
            <a:ext cx="1194856" cy="309958"/>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723900" algn="l"/>
              </a:tabLst>
              <a:defRPr sz="1400">
                <a:solidFill>
                  <a:srgbClr val="FFFFFF"/>
                </a:solidFill>
                <a:latin typeface="Arial" charset="0"/>
                <a:ea typeface="ＭＳ Ｐゴシック" charset="-128"/>
              </a:defRPr>
            </a:lvl1pPr>
            <a:lvl2pPr>
              <a:tabLst>
                <a:tab pos="723900" algn="l"/>
              </a:tabLst>
              <a:defRPr sz="1400">
                <a:solidFill>
                  <a:srgbClr val="FFFFFF"/>
                </a:solidFill>
                <a:latin typeface="Arial" charset="0"/>
                <a:ea typeface="ＭＳ Ｐゴシック" charset="-128"/>
              </a:defRPr>
            </a:lvl2pPr>
            <a:lvl3pPr>
              <a:tabLst>
                <a:tab pos="723900" algn="l"/>
              </a:tabLst>
              <a:defRPr sz="1400">
                <a:solidFill>
                  <a:srgbClr val="FFFFFF"/>
                </a:solidFill>
                <a:latin typeface="Arial" charset="0"/>
                <a:ea typeface="ＭＳ Ｐゴシック" charset="-128"/>
              </a:defRPr>
            </a:lvl3pPr>
            <a:lvl4pPr>
              <a:tabLst>
                <a:tab pos="723900" algn="l"/>
              </a:tabLst>
              <a:defRPr sz="1400">
                <a:solidFill>
                  <a:srgbClr val="FFFFFF"/>
                </a:solidFill>
                <a:latin typeface="Arial" charset="0"/>
                <a:ea typeface="ＭＳ Ｐゴシック" charset="-128"/>
              </a:defRPr>
            </a:lvl4pPr>
            <a:lvl5pPr>
              <a:tabLst>
                <a:tab pos="723900" algn="l"/>
              </a:tabLst>
              <a:defRPr sz="1400">
                <a:solidFill>
                  <a:srgbClr val="FFFFFF"/>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pitchFamily="16" charset="0"/>
              <a:tabLst>
                <a:tab pos="723900" algn="l"/>
              </a:tabLst>
              <a:defRPr sz="1400">
                <a:solidFill>
                  <a:srgbClr val="FFFFFF"/>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pitchFamily="16" charset="0"/>
              <a:tabLst>
                <a:tab pos="723900" algn="l"/>
              </a:tabLst>
              <a:defRPr sz="1400">
                <a:solidFill>
                  <a:srgbClr val="FFFFFF"/>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pitchFamily="16" charset="0"/>
              <a:tabLst>
                <a:tab pos="723900" algn="l"/>
              </a:tabLst>
              <a:defRPr sz="1400">
                <a:solidFill>
                  <a:srgbClr val="FFFFFF"/>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pitchFamily="16" charset="0"/>
              <a:tabLst>
                <a:tab pos="723900" algn="l"/>
              </a:tabLst>
              <a:defRPr sz="1400">
                <a:solidFill>
                  <a:srgbClr val="FFFFFF"/>
                </a:solidFill>
                <a:latin typeface="Arial" charset="0"/>
                <a:ea typeface="ＭＳ Ｐゴシック" charset="-128"/>
              </a:defRPr>
            </a:lvl9pPr>
          </a:lstStyle>
          <a:p>
            <a:r>
              <a:rPr lang="en-US" altLang="en-US" dirty="0">
                <a:solidFill>
                  <a:schemeClr val="tx1"/>
                </a:solidFill>
              </a:rPr>
              <a:t>Figure </a:t>
            </a:r>
            <a:r>
              <a:rPr lang="en-US" altLang="en-US" dirty="0" smtClean="0">
                <a:solidFill>
                  <a:schemeClr val="tx1"/>
                </a:solidFill>
              </a:rPr>
              <a:t>from: </a:t>
            </a:r>
            <a:endParaRPr lang="en-US" altLang="en-US" dirty="0">
              <a:solidFill>
                <a:schemeClr val="tx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07" y="1772816"/>
            <a:ext cx="8727273" cy="360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9" name="Text Box 3"/>
          <p:cNvSpPr txBox="1">
            <a:spLocks noChangeArrowheads="1"/>
          </p:cNvSpPr>
          <p:nvPr/>
        </p:nvSpPr>
        <p:spPr bwMode="auto">
          <a:xfrm>
            <a:off x="952500" y="6477000"/>
            <a:ext cx="8255000"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9pPr>
          </a:lstStyle>
          <a:p>
            <a:r>
              <a:rPr lang="en-US" altLang="en-US" sz="900" i="1">
                <a:solidFill>
                  <a:schemeClr val="tx1"/>
                </a:solidFill>
              </a:rPr>
              <a:t>Trends in Biotechnology</a:t>
            </a:r>
            <a:r>
              <a:rPr lang="en-US" altLang="en-US" sz="900">
                <a:solidFill>
                  <a:schemeClr val="tx1"/>
                </a:solidFill>
              </a:rPr>
              <a:t> 2008 26, 584-590DOI: (10.1016/j.tibtech.2008.07.008) </a:t>
            </a:r>
          </a:p>
        </p:txBody>
      </p:sp>
      <p:sp>
        <p:nvSpPr>
          <p:cNvPr id="4100" name="Text Box 4"/>
          <p:cNvSpPr txBox="1">
            <a:spLocks noChangeArrowheads="1"/>
          </p:cNvSpPr>
          <p:nvPr/>
        </p:nvSpPr>
        <p:spPr bwMode="auto">
          <a:xfrm>
            <a:off x="952500" y="6624638"/>
            <a:ext cx="55562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1pPr>
            <a:lvl2pPr>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2pPr>
            <a:lvl3pPr>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3pPr>
            <a:lvl4pPr>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4pPr>
            <a:lvl5pPr>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9pPr>
          </a:lstStyle>
          <a:p>
            <a:r>
              <a:rPr lang="en-US" altLang="en-US" sz="900">
                <a:solidFill>
                  <a:schemeClr val="tx1"/>
                </a:solidFill>
              </a:rPr>
              <a:t>Copyright © 2008 Elsevier Ltd</a:t>
            </a:r>
            <a:r>
              <a:rPr lang="en-US" altLang="en-US" sz="900">
                <a:solidFill>
                  <a:schemeClr val="tx1"/>
                </a:solidFill>
                <a:hlinkClick r:id="rId4"/>
              </a:rPr>
              <a:t> Terms and Conditions</a:t>
            </a:r>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5" y="6213475"/>
            <a:ext cx="708025" cy="496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itle 1"/>
          <p:cNvSpPr>
            <a:spLocks noGrp="1"/>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2"/>
                </a:solidFill>
                <a:latin typeface="+mj-lt"/>
                <a:ea typeface="+mj-ea"/>
                <a:cs typeface="+mj-cs"/>
              </a:defRPr>
            </a:lvl1pPr>
          </a:lstStyle>
          <a:p>
            <a:r>
              <a:rPr lang="en-GB" dirty="0" smtClean="0"/>
              <a:t>Systems biology approaches</a:t>
            </a:r>
            <a:endParaRPr lang="en-GB" dirty="0"/>
          </a:p>
        </p:txBody>
      </p:sp>
    </p:spTree>
    <p:extLst>
      <p:ext uri="{BB962C8B-B14F-4D97-AF65-F5344CB8AC3E}">
        <p14:creationId xmlns:p14="http://schemas.microsoft.com/office/powerpoint/2010/main" val="1899364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4321" y="260648"/>
            <a:ext cx="6304217" cy="6480000"/>
          </a:xfrm>
        </p:spPr>
      </p:pic>
      <p:sp>
        <p:nvSpPr>
          <p:cNvPr id="5" name="TextBox 4"/>
          <p:cNvSpPr txBox="1"/>
          <p:nvPr/>
        </p:nvSpPr>
        <p:spPr>
          <a:xfrm>
            <a:off x="5940152" y="6093296"/>
            <a:ext cx="1539139" cy="646331"/>
          </a:xfrm>
          <a:prstGeom prst="rect">
            <a:avLst/>
          </a:prstGeom>
          <a:noFill/>
        </p:spPr>
        <p:txBody>
          <a:bodyPr wrap="none" rtlCol="0">
            <a:spAutoFit/>
          </a:bodyPr>
          <a:lstStyle/>
          <a:p>
            <a:r>
              <a:rPr lang="en-GB" dirty="0" smtClean="0">
                <a:hlinkClick r:id="rId3"/>
              </a:rPr>
              <a:t>www.sbml.org</a:t>
            </a:r>
            <a:endParaRPr lang="en-GB" dirty="0" smtClean="0"/>
          </a:p>
          <a:p>
            <a:endParaRPr lang="en-GB" dirty="0"/>
          </a:p>
        </p:txBody>
      </p:sp>
    </p:spTree>
    <p:extLst>
      <p:ext uri="{BB962C8B-B14F-4D97-AF65-F5344CB8AC3E}">
        <p14:creationId xmlns:p14="http://schemas.microsoft.com/office/powerpoint/2010/main" val="1071292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SBML software tools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74459" y="1484784"/>
            <a:ext cx="4918021" cy="4525963"/>
          </a:xfrm>
        </p:spPr>
      </p:pic>
      <p:sp>
        <p:nvSpPr>
          <p:cNvPr id="6" name="Content Placeholder 2"/>
          <p:cNvSpPr txBox="1">
            <a:spLocks/>
          </p:cNvSpPr>
          <p:nvPr/>
        </p:nvSpPr>
        <p:spPr>
          <a:xfrm>
            <a:off x="251520" y="2276872"/>
            <a:ext cx="3672408" cy="2664296"/>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Clr>
                <a:srgbClr val="C00000"/>
              </a:buClr>
              <a:buFont typeface="Wingdings" panose="05000000000000000000" pitchFamily="2" charset="2"/>
              <a:buChar char="v"/>
              <a:defRPr sz="3200" kern="1200">
                <a:solidFill>
                  <a:schemeClr val="tx2"/>
                </a:solidFill>
                <a:latin typeface="+mn-lt"/>
                <a:ea typeface="+mn-ea"/>
                <a:cs typeface="+mn-cs"/>
              </a:defRPr>
            </a:lvl1pPr>
            <a:lvl2pPr marL="742950" indent="-285750" algn="l" defTabSz="914400" rtl="0" eaLnBrk="1" latinLnBrk="0" hangingPunct="1">
              <a:spcBef>
                <a:spcPct val="20000"/>
              </a:spcBef>
              <a:buClr>
                <a:srgbClr val="C00000"/>
              </a:buClr>
              <a:buSzPct val="90000"/>
              <a:buFont typeface="Wingdings" panose="05000000000000000000" pitchFamily="2" charset="2"/>
              <a:buChar char="Ø"/>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smtClean="0"/>
              <a:t>Model construction</a:t>
            </a:r>
          </a:p>
          <a:p>
            <a:r>
              <a:rPr lang="en-GB" dirty="0" smtClean="0"/>
              <a:t>Import/export SBML</a:t>
            </a:r>
          </a:p>
          <a:p>
            <a:r>
              <a:rPr lang="en-GB" dirty="0" smtClean="0"/>
              <a:t>Simulation</a:t>
            </a:r>
          </a:p>
          <a:p>
            <a:r>
              <a:rPr lang="en-GB" dirty="0" smtClean="0"/>
              <a:t>Model analysis</a:t>
            </a:r>
          </a:p>
          <a:p>
            <a:r>
              <a:rPr lang="en-GB" dirty="0" smtClean="0"/>
              <a:t>Parameter estimation</a:t>
            </a:r>
          </a:p>
          <a:p>
            <a:endParaRPr lang="en-GB" dirty="0"/>
          </a:p>
        </p:txBody>
      </p:sp>
    </p:spTree>
    <p:extLst>
      <p:ext uri="{BB962C8B-B14F-4D97-AF65-F5344CB8AC3E}">
        <p14:creationId xmlns:p14="http://schemas.microsoft.com/office/powerpoint/2010/main" val="3985046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5566" y="6527085"/>
            <a:ext cx="4108882" cy="646331"/>
          </a:xfrm>
          <a:prstGeom prst="rect">
            <a:avLst/>
          </a:prstGeom>
        </p:spPr>
        <p:txBody>
          <a:bodyPr wrap="none">
            <a:spAutoFit/>
          </a:bodyPr>
          <a:lstStyle/>
          <a:p>
            <a:r>
              <a:rPr lang="en-GB" dirty="0">
                <a:hlinkClick r:id="rId2"/>
              </a:rPr>
              <a:t>https://www.ebi.ac.uk/biomodels-main</a:t>
            </a:r>
            <a:r>
              <a:rPr lang="en-GB" dirty="0" smtClean="0">
                <a:hlinkClick r:id="rId2"/>
              </a:rPr>
              <a:t>/</a:t>
            </a:r>
            <a:endParaRPr lang="en-GB" dirty="0" smtClean="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076" y="620688"/>
            <a:ext cx="8070364" cy="5760000"/>
          </a:xfrm>
          <a:prstGeom prst="rect">
            <a:avLst/>
          </a:prstGeom>
        </p:spPr>
      </p:pic>
    </p:spTree>
    <p:extLst>
      <p:ext uri="{BB962C8B-B14F-4D97-AF65-F5344CB8AC3E}">
        <p14:creationId xmlns:p14="http://schemas.microsoft.com/office/powerpoint/2010/main" val="1497965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3097</TotalTime>
  <Words>1522</Words>
  <Application>Microsoft Office PowerPoint</Application>
  <PresentationFormat>On-screen Show (4:3)</PresentationFormat>
  <Paragraphs>365</Paragraphs>
  <Slides>45</Slides>
  <Notes>8</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0</vt:i4>
      </vt:variant>
      <vt:variant>
        <vt:lpstr>Slide Titles</vt:lpstr>
      </vt:variant>
      <vt:variant>
        <vt:i4>45</vt:i4>
      </vt:variant>
    </vt:vector>
  </HeadingPairs>
  <TitlesOfParts>
    <vt:vector size="57" baseType="lpstr">
      <vt:lpstr>Arial Unicode MS</vt:lpstr>
      <vt:lpstr>Batang</vt:lpstr>
      <vt:lpstr>Kochi Mincho</vt:lpstr>
      <vt:lpstr>ＭＳ Ｐゴシック</vt:lpstr>
      <vt:lpstr>Arial</vt:lpstr>
      <vt:lpstr>Arial Black</vt:lpstr>
      <vt:lpstr>Calibri</vt:lpstr>
      <vt:lpstr>Cambria Math</vt:lpstr>
      <vt:lpstr>Symbol</vt:lpstr>
      <vt:lpstr>Times New Roman</vt:lpstr>
      <vt:lpstr>Wingdings</vt:lpstr>
      <vt:lpstr>Office Theme</vt:lpstr>
      <vt:lpstr>Using computer simulation models to investigate the molecular mechanisms of ageing</vt:lpstr>
      <vt:lpstr>PowerPoint Presentation</vt:lpstr>
      <vt:lpstr>The complexity of ageing</vt:lpstr>
      <vt:lpstr>Early models of ageing mechanisms</vt:lpstr>
      <vt:lpstr>Centre for Integrated Systems Biology of Ageing and  Nutrition</vt:lpstr>
      <vt:lpstr>PowerPoint Presentation</vt:lpstr>
      <vt:lpstr>PowerPoint Presentation</vt:lpstr>
      <vt:lpstr>SBML software tools</vt:lpstr>
      <vt:lpstr>PowerPoint Presentation</vt:lpstr>
      <vt:lpstr>SBML-shorthand</vt:lpstr>
      <vt:lpstr>Computer simulation models</vt:lpstr>
      <vt:lpstr>Gillespie algorithm for stochastic simulation (direct method)</vt:lpstr>
      <vt:lpstr>SBML models of ageing</vt:lpstr>
      <vt:lpstr>Hierarchy of SBML models</vt:lpstr>
      <vt:lpstr>Models of protein aggregation</vt:lpstr>
      <vt:lpstr>Cerebral aggregates in neurodegenerative diseases</vt:lpstr>
      <vt:lpstr>Pathway leading to protein misfolding and aggregation</vt:lpstr>
      <vt:lpstr>Schematic representation of the general pathway for formation of protein fibrils </vt:lpstr>
      <vt:lpstr>Mechanisms of Alzheimer’s disease (AD) </vt:lpstr>
      <vt:lpstr>PowerPoint Presentation</vt:lpstr>
      <vt:lpstr>PowerPoint Presentation</vt:lpstr>
      <vt:lpstr>Is there a link between GSK3b, p53, Ab and tau in AD?</vt:lpstr>
      <vt:lpstr>Model construction</vt:lpstr>
      <vt:lpstr>PowerPoint Presentation</vt:lpstr>
      <vt:lpstr>PowerPoint Presentation</vt:lpstr>
      <vt:lpstr>Simulation results:  unstressed cells</vt:lpstr>
      <vt:lpstr>Model output for stressed conditions</vt:lpstr>
      <vt:lpstr>Stochastic events may initiate the aggregation process</vt:lpstr>
      <vt:lpstr>Using the model to test interventions</vt:lpstr>
      <vt:lpstr>Modelling Ab immunization</vt:lpstr>
      <vt:lpstr>Simulating  Ab passive immunization</vt:lpstr>
      <vt:lpstr>New hypothesis of AD involving p53 and GSK3β</vt:lpstr>
      <vt:lpstr>Models of musculoskeletal ageing</vt:lpstr>
      <vt:lpstr>PowerPoint Presentation</vt:lpstr>
      <vt:lpstr>Example projects</vt:lpstr>
      <vt:lpstr>PowerPoint Presentation</vt:lpstr>
      <vt:lpstr>miRNAs in feedback/feedforward gene regulatory circuits (network motifs) </vt:lpstr>
      <vt:lpstr>Dynamic model of positive feedback</vt:lpstr>
      <vt:lpstr>PowerPoint Presentation</vt:lpstr>
      <vt:lpstr>miR-140 in ageing cartilage</vt:lpstr>
      <vt:lpstr>PowerPoint Presentation</vt:lpstr>
      <vt:lpstr>PowerPoint Presentation</vt:lpstr>
      <vt:lpstr>PowerPoint Presentation</vt:lpstr>
      <vt:lpstr>Future work and challenges</vt:lpstr>
      <vt:lpstr>PowerPoint Presentation</vt:lpstr>
    </vt:vector>
  </TitlesOfParts>
  <Company>Newcastle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computer simulation models to investigate the molecular mechanisms of ageing</dc:title>
  <dc:creator>ncjp4</dc:creator>
  <cp:lastModifiedBy>Carole Proctor</cp:lastModifiedBy>
  <cp:revision>148</cp:revision>
  <cp:lastPrinted>2017-11-01T08:40:57Z</cp:lastPrinted>
  <dcterms:created xsi:type="dcterms:W3CDTF">2017-10-04T15:33:56Z</dcterms:created>
  <dcterms:modified xsi:type="dcterms:W3CDTF">2017-11-06T12:51:38Z</dcterms:modified>
</cp:coreProperties>
</file>