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tif" ContentType="image/tif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714" r:id="rId1"/>
    <p:sldMasterId id="2147483726" r:id="rId2"/>
  </p:sldMasterIdLst>
  <p:notesMasterIdLst>
    <p:notesMasterId r:id="rId54"/>
  </p:notesMasterIdLst>
  <p:handoutMasterIdLst>
    <p:handoutMasterId r:id="rId55"/>
  </p:handoutMasterIdLst>
  <p:sldIdLst>
    <p:sldId id="266" r:id="rId3"/>
    <p:sldId id="352" r:id="rId4"/>
    <p:sldId id="375" r:id="rId5"/>
    <p:sldId id="408" r:id="rId6"/>
    <p:sldId id="353" r:id="rId7"/>
    <p:sldId id="355" r:id="rId8"/>
    <p:sldId id="377" r:id="rId9"/>
    <p:sldId id="369" r:id="rId10"/>
    <p:sldId id="378" r:id="rId11"/>
    <p:sldId id="367" r:id="rId12"/>
    <p:sldId id="311" r:id="rId13"/>
    <p:sldId id="312" r:id="rId14"/>
    <p:sldId id="313" r:id="rId15"/>
    <p:sldId id="314" r:id="rId16"/>
    <p:sldId id="315" r:id="rId17"/>
    <p:sldId id="317" r:id="rId18"/>
    <p:sldId id="319" r:id="rId19"/>
    <p:sldId id="321" r:id="rId20"/>
    <p:sldId id="322" r:id="rId21"/>
    <p:sldId id="323" r:id="rId22"/>
    <p:sldId id="326" r:id="rId23"/>
    <p:sldId id="327" r:id="rId24"/>
    <p:sldId id="328" r:id="rId25"/>
    <p:sldId id="331" r:id="rId26"/>
    <p:sldId id="332" r:id="rId27"/>
    <p:sldId id="333" r:id="rId28"/>
    <p:sldId id="337" r:id="rId29"/>
    <p:sldId id="372" r:id="rId30"/>
    <p:sldId id="275" r:id="rId31"/>
    <p:sldId id="277"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410" r:id="rId46"/>
    <p:sldId id="397" r:id="rId47"/>
    <p:sldId id="396" r:id="rId48"/>
    <p:sldId id="400" r:id="rId49"/>
    <p:sldId id="401" r:id="rId50"/>
    <p:sldId id="404" r:id="rId51"/>
    <p:sldId id="373" r:id="rId52"/>
    <p:sldId id="368" r:id="rId53"/>
  </p:sldIdLst>
  <p:sldSz cx="9144000" cy="6858000" type="screen4x3"/>
  <p:notesSz cx="6858000" cy="9144000"/>
  <p:defaultTextStyle>
    <a:defPPr>
      <a:defRPr lang="en-GB"/>
    </a:defPPr>
    <a:lvl1pPr algn="l" rtl="0" fontAlgn="base">
      <a:spcBef>
        <a:spcPct val="0"/>
      </a:spcBef>
      <a:spcAft>
        <a:spcPct val="0"/>
      </a:spcAft>
      <a:defRPr sz="2400" kern="1200">
        <a:solidFill>
          <a:schemeClr val="tx1"/>
        </a:solidFill>
        <a:latin typeface="TUOS Stephenson" panose="02070503080000020004" pitchFamily="18" charset="0"/>
        <a:ea typeface="MS PGothic" panose="020B0600070205080204" pitchFamily="34" charset="-128"/>
        <a:cs typeface="+mn-cs"/>
      </a:defRPr>
    </a:lvl1pPr>
    <a:lvl2pPr marL="457200" algn="l" rtl="0" fontAlgn="base">
      <a:spcBef>
        <a:spcPct val="0"/>
      </a:spcBef>
      <a:spcAft>
        <a:spcPct val="0"/>
      </a:spcAft>
      <a:defRPr sz="2400" kern="1200">
        <a:solidFill>
          <a:schemeClr val="tx1"/>
        </a:solidFill>
        <a:latin typeface="TUOS Stephenson" panose="02070503080000020004" pitchFamily="18" charset="0"/>
        <a:ea typeface="MS PGothic" panose="020B0600070205080204" pitchFamily="34" charset="-128"/>
        <a:cs typeface="+mn-cs"/>
      </a:defRPr>
    </a:lvl2pPr>
    <a:lvl3pPr marL="914400" algn="l" rtl="0" fontAlgn="base">
      <a:spcBef>
        <a:spcPct val="0"/>
      </a:spcBef>
      <a:spcAft>
        <a:spcPct val="0"/>
      </a:spcAft>
      <a:defRPr sz="2400" kern="1200">
        <a:solidFill>
          <a:schemeClr val="tx1"/>
        </a:solidFill>
        <a:latin typeface="TUOS Stephenson" panose="02070503080000020004" pitchFamily="18" charset="0"/>
        <a:ea typeface="MS PGothic" panose="020B0600070205080204" pitchFamily="34" charset="-128"/>
        <a:cs typeface="+mn-cs"/>
      </a:defRPr>
    </a:lvl3pPr>
    <a:lvl4pPr marL="1371600" algn="l" rtl="0" fontAlgn="base">
      <a:spcBef>
        <a:spcPct val="0"/>
      </a:spcBef>
      <a:spcAft>
        <a:spcPct val="0"/>
      </a:spcAft>
      <a:defRPr sz="2400" kern="1200">
        <a:solidFill>
          <a:schemeClr val="tx1"/>
        </a:solidFill>
        <a:latin typeface="TUOS Stephenson" panose="02070503080000020004" pitchFamily="18" charset="0"/>
        <a:ea typeface="MS PGothic" panose="020B0600070205080204" pitchFamily="34" charset="-128"/>
        <a:cs typeface="+mn-cs"/>
      </a:defRPr>
    </a:lvl4pPr>
    <a:lvl5pPr marL="1828800" algn="l" rtl="0" fontAlgn="base">
      <a:spcBef>
        <a:spcPct val="0"/>
      </a:spcBef>
      <a:spcAft>
        <a:spcPct val="0"/>
      </a:spcAft>
      <a:defRPr sz="2400" kern="1200">
        <a:solidFill>
          <a:schemeClr val="tx1"/>
        </a:solidFill>
        <a:latin typeface="TUOS Stephenson" panose="02070503080000020004" pitchFamily="18"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UOS Stephenson" panose="02070503080000020004" pitchFamily="18"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UOS Stephenson" panose="02070503080000020004" pitchFamily="18"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UOS Stephenson" panose="02070503080000020004" pitchFamily="18"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UOS Stephenson" panose="02070503080000020004" pitchFamily="18" charset="0"/>
        <a:ea typeface="MS PGothic" panose="020B0600070205080204" pitchFamily="34" charset="-128"/>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2FF00"/>
    <a:srgbClr val="00FF00"/>
    <a:srgbClr val="FF0000"/>
    <a:srgbClr val="0099CC"/>
    <a:srgbClr val="0099FF"/>
    <a:srgbClr val="336699"/>
    <a:srgbClr val="2A196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58" autoAdjust="0"/>
    <p:restoredTop sz="88215" autoAdjust="0"/>
  </p:normalViewPr>
  <p:slideViewPr>
    <p:cSldViewPr>
      <p:cViewPr>
        <p:scale>
          <a:sx n="60" d="100"/>
          <a:sy n="60" d="100"/>
        </p:scale>
        <p:origin x="-1432"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F1EE7F-7C75-2543-AFBC-7BA42E3A6F88}" type="doc">
      <dgm:prSet loTypeId="urn:microsoft.com/office/officeart/2005/8/layout/chevron1" loCatId="" qsTypeId="urn:microsoft.com/office/officeart/2005/8/quickstyle/simple1" qsCatId="simple" csTypeId="urn:microsoft.com/office/officeart/2005/8/colors/accent2_2" csCatId="accent2" phldr="1"/>
      <dgm:spPr/>
    </dgm:pt>
    <dgm:pt modelId="{3DEA7328-C22E-214A-931E-2573CA057A1F}">
      <dgm:prSet phldrT="[Text]" custT="1"/>
      <dgm:spPr/>
      <dgm:t>
        <a:bodyPr/>
        <a:lstStyle/>
        <a:p>
          <a:r>
            <a:rPr lang="en-US" sz="2000" dirty="0" smtClean="0"/>
            <a:t>Choose cell to die (fitness dependent)</a:t>
          </a:r>
          <a:endParaRPr lang="en-US" sz="2000" dirty="0"/>
        </a:p>
      </dgm:t>
    </dgm:pt>
    <dgm:pt modelId="{09C6CD56-215A-2749-BDAB-A5228050B6EB}" type="parTrans" cxnId="{93B19E54-9883-9346-8B37-D63DBE71D5C0}">
      <dgm:prSet/>
      <dgm:spPr/>
      <dgm:t>
        <a:bodyPr/>
        <a:lstStyle/>
        <a:p>
          <a:endParaRPr lang="en-US"/>
        </a:p>
      </dgm:t>
    </dgm:pt>
    <dgm:pt modelId="{EA0617DF-2EEC-A64E-BBE0-CFF6CDF8DA86}" type="sibTrans" cxnId="{93B19E54-9883-9346-8B37-D63DBE71D5C0}">
      <dgm:prSet/>
      <dgm:spPr/>
      <dgm:t>
        <a:bodyPr/>
        <a:lstStyle/>
        <a:p>
          <a:endParaRPr lang="en-US"/>
        </a:p>
      </dgm:t>
    </dgm:pt>
    <dgm:pt modelId="{62016091-C7EC-5C48-9165-4ABFB6AF2942}">
      <dgm:prSet phldrT="[Text]" custT="1"/>
      <dgm:spPr/>
      <dgm:t>
        <a:bodyPr/>
        <a:lstStyle/>
        <a:p>
          <a:r>
            <a:rPr lang="en-US" sz="2000" dirty="0" smtClean="0"/>
            <a:t>Choose cell to divide (fitness independent)</a:t>
          </a:r>
          <a:endParaRPr lang="en-US" sz="2000" dirty="0"/>
        </a:p>
      </dgm:t>
    </dgm:pt>
    <dgm:pt modelId="{6360E02C-4B98-2F45-AF8D-88F33025A61D}" type="parTrans" cxnId="{B2DAF736-327A-344D-9DF6-CAF779542D9F}">
      <dgm:prSet/>
      <dgm:spPr/>
      <dgm:t>
        <a:bodyPr/>
        <a:lstStyle/>
        <a:p>
          <a:endParaRPr lang="en-US"/>
        </a:p>
      </dgm:t>
    </dgm:pt>
    <dgm:pt modelId="{77035B23-5831-8041-BF54-50288E322AAD}" type="sibTrans" cxnId="{B2DAF736-327A-344D-9DF6-CAF779542D9F}">
      <dgm:prSet/>
      <dgm:spPr/>
      <dgm:t>
        <a:bodyPr/>
        <a:lstStyle/>
        <a:p>
          <a:endParaRPr lang="en-US"/>
        </a:p>
      </dgm:t>
    </dgm:pt>
    <dgm:pt modelId="{A4D8EF88-D526-1941-B1EC-523D6A03A356}">
      <dgm:prSet phldrT="[Text]" custT="1"/>
      <dgm:spPr/>
      <dgm:t>
        <a:bodyPr/>
        <a:lstStyle/>
        <a:p>
          <a:r>
            <a:rPr lang="en-US" sz="2000" dirty="0" smtClean="0"/>
            <a:t>Decide if positive, neutral or deleterious mutation occurs</a:t>
          </a:r>
          <a:endParaRPr lang="en-US" sz="2000" dirty="0"/>
        </a:p>
      </dgm:t>
    </dgm:pt>
    <dgm:pt modelId="{1BA12776-A68B-2D4F-B0D3-965EC5DC49DA}" type="parTrans" cxnId="{EF0E23B8-09D9-114A-ABFF-7F90CBE013D6}">
      <dgm:prSet/>
      <dgm:spPr/>
      <dgm:t>
        <a:bodyPr/>
        <a:lstStyle/>
        <a:p>
          <a:endParaRPr lang="en-US"/>
        </a:p>
      </dgm:t>
    </dgm:pt>
    <dgm:pt modelId="{2ACE2239-25FA-F949-B884-BF510543432A}" type="sibTrans" cxnId="{EF0E23B8-09D9-114A-ABFF-7F90CBE013D6}">
      <dgm:prSet/>
      <dgm:spPr/>
      <dgm:t>
        <a:bodyPr/>
        <a:lstStyle/>
        <a:p>
          <a:endParaRPr lang="en-US"/>
        </a:p>
      </dgm:t>
    </dgm:pt>
    <dgm:pt modelId="{57ED26DD-8DE7-8C40-95A1-905D1053459A}" type="pres">
      <dgm:prSet presAssocID="{CDF1EE7F-7C75-2543-AFBC-7BA42E3A6F88}" presName="Name0" presStyleCnt="0">
        <dgm:presLayoutVars>
          <dgm:dir/>
          <dgm:animLvl val="lvl"/>
          <dgm:resizeHandles val="exact"/>
        </dgm:presLayoutVars>
      </dgm:prSet>
      <dgm:spPr/>
    </dgm:pt>
    <dgm:pt modelId="{75C063FA-DFE2-F049-AEA6-AB42B6A9A789}" type="pres">
      <dgm:prSet presAssocID="{3DEA7328-C22E-214A-931E-2573CA057A1F}" presName="parTxOnly" presStyleLbl="node1" presStyleIdx="0" presStyleCnt="3" custLinFactNeighborY="8479">
        <dgm:presLayoutVars>
          <dgm:chMax val="0"/>
          <dgm:chPref val="0"/>
          <dgm:bulletEnabled val="1"/>
        </dgm:presLayoutVars>
      </dgm:prSet>
      <dgm:spPr/>
      <dgm:t>
        <a:bodyPr/>
        <a:lstStyle/>
        <a:p>
          <a:endParaRPr lang="en-US"/>
        </a:p>
      </dgm:t>
    </dgm:pt>
    <dgm:pt modelId="{D2C22238-5BDF-334D-9418-F8D468DCEEA8}" type="pres">
      <dgm:prSet presAssocID="{EA0617DF-2EEC-A64E-BBE0-CFF6CDF8DA86}" presName="parTxOnlySpace" presStyleCnt="0"/>
      <dgm:spPr/>
    </dgm:pt>
    <dgm:pt modelId="{2B381427-4721-8B4D-A3EE-2D4D1D69C216}" type="pres">
      <dgm:prSet presAssocID="{62016091-C7EC-5C48-9165-4ABFB6AF2942}" presName="parTxOnly" presStyleLbl="node1" presStyleIdx="1" presStyleCnt="3">
        <dgm:presLayoutVars>
          <dgm:chMax val="0"/>
          <dgm:chPref val="0"/>
          <dgm:bulletEnabled val="1"/>
        </dgm:presLayoutVars>
      </dgm:prSet>
      <dgm:spPr/>
      <dgm:t>
        <a:bodyPr/>
        <a:lstStyle/>
        <a:p>
          <a:endParaRPr lang="en-US"/>
        </a:p>
      </dgm:t>
    </dgm:pt>
    <dgm:pt modelId="{6B369B01-FFB9-7F4D-8103-4923AE4F9A61}" type="pres">
      <dgm:prSet presAssocID="{77035B23-5831-8041-BF54-50288E322AAD}" presName="parTxOnlySpace" presStyleCnt="0"/>
      <dgm:spPr/>
    </dgm:pt>
    <dgm:pt modelId="{7624C6D1-A196-9444-B30C-40959CA0C52D}" type="pres">
      <dgm:prSet presAssocID="{A4D8EF88-D526-1941-B1EC-523D6A03A356}" presName="parTxOnly" presStyleLbl="node1" presStyleIdx="2" presStyleCnt="3" custLinFactNeighborX="7476" custLinFactNeighborY="40645">
        <dgm:presLayoutVars>
          <dgm:chMax val="0"/>
          <dgm:chPref val="0"/>
          <dgm:bulletEnabled val="1"/>
        </dgm:presLayoutVars>
      </dgm:prSet>
      <dgm:spPr/>
      <dgm:t>
        <a:bodyPr/>
        <a:lstStyle/>
        <a:p>
          <a:endParaRPr lang="en-US"/>
        </a:p>
      </dgm:t>
    </dgm:pt>
  </dgm:ptLst>
  <dgm:cxnLst>
    <dgm:cxn modelId="{EF0E23B8-09D9-114A-ABFF-7F90CBE013D6}" srcId="{CDF1EE7F-7C75-2543-AFBC-7BA42E3A6F88}" destId="{A4D8EF88-D526-1941-B1EC-523D6A03A356}" srcOrd="2" destOrd="0" parTransId="{1BA12776-A68B-2D4F-B0D3-965EC5DC49DA}" sibTransId="{2ACE2239-25FA-F949-B884-BF510543432A}"/>
    <dgm:cxn modelId="{7E795E28-A2E0-417F-A837-D0BE853976B5}" type="presOf" srcId="{CDF1EE7F-7C75-2543-AFBC-7BA42E3A6F88}" destId="{57ED26DD-8DE7-8C40-95A1-905D1053459A}" srcOrd="0" destOrd="0" presId="urn:microsoft.com/office/officeart/2005/8/layout/chevron1"/>
    <dgm:cxn modelId="{34631721-30CD-484E-9C73-EB7A9B5DEB62}" type="presOf" srcId="{62016091-C7EC-5C48-9165-4ABFB6AF2942}" destId="{2B381427-4721-8B4D-A3EE-2D4D1D69C216}" srcOrd="0" destOrd="0" presId="urn:microsoft.com/office/officeart/2005/8/layout/chevron1"/>
    <dgm:cxn modelId="{D54FE1D1-5B9F-4765-9DE7-0DE5B6975F72}" type="presOf" srcId="{A4D8EF88-D526-1941-B1EC-523D6A03A356}" destId="{7624C6D1-A196-9444-B30C-40959CA0C52D}" srcOrd="0" destOrd="0" presId="urn:microsoft.com/office/officeart/2005/8/layout/chevron1"/>
    <dgm:cxn modelId="{93B19E54-9883-9346-8B37-D63DBE71D5C0}" srcId="{CDF1EE7F-7C75-2543-AFBC-7BA42E3A6F88}" destId="{3DEA7328-C22E-214A-931E-2573CA057A1F}" srcOrd="0" destOrd="0" parTransId="{09C6CD56-215A-2749-BDAB-A5228050B6EB}" sibTransId="{EA0617DF-2EEC-A64E-BBE0-CFF6CDF8DA86}"/>
    <dgm:cxn modelId="{5C9026E4-6403-426F-916B-49EDA84B404F}" type="presOf" srcId="{3DEA7328-C22E-214A-931E-2573CA057A1F}" destId="{75C063FA-DFE2-F049-AEA6-AB42B6A9A789}" srcOrd="0" destOrd="0" presId="urn:microsoft.com/office/officeart/2005/8/layout/chevron1"/>
    <dgm:cxn modelId="{B2DAF736-327A-344D-9DF6-CAF779542D9F}" srcId="{CDF1EE7F-7C75-2543-AFBC-7BA42E3A6F88}" destId="{62016091-C7EC-5C48-9165-4ABFB6AF2942}" srcOrd="1" destOrd="0" parTransId="{6360E02C-4B98-2F45-AF8D-88F33025A61D}" sibTransId="{77035B23-5831-8041-BF54-50288E322AAD}"/>
    <dgm:cxn modelId="{B18574D9-80F1-4BB8-ACD9-2C49FDA39867}" type="presParOf" srcId="{57ED26DD-8DE7-8C40-95A1-905D1053459A}" destId="{75C063FA-DFE2-F049-AEA6-AB42B6A9A789}" srcOrd="0" destOrd="0" presId="urn:microsoft.com/office/officeart/2005/8/layout/chevron1"/>
    <dgm:cxn modelId="{794641B4-661A-43E7-92D6-1451D2D9F9F4}" type="presParOf" srcId="{57ED26DD-8DE7-8C40-95A1-905D1053459A}" destId="{D2C22238-5BDF-334D-9418-F8D468DCEEA8}" srcOrd="1" destOrd="0" presId="urn:microsoft.com/office/officeart/2005/8/layout/chevron1"/>
    <dgm:cxn modelId="{AD555D25-52C7-40C1-9DD6-ACC5FA69570F}" type="presParOf" srcId="{57ED26DD-8DE7-8C40-95A1-905D1053459A}" destId="{2B381427-4721-8B4D-A3EE-2D4D1D69C216}" srcOrd="2" destOrd="0" presId="urn:microsoft.com/office/officeart/2005/8/layout/chevron1"/>
    <dgm:cxn modelId="{C3456946-070A-4B4C-B365-684213FF0EA5}" type="presParOf" srcId="{57ED26DD-8DE7-8C40-95A1-905D1053459A}" destId="{6B369B01-FFB9-7F4D-8103-4923AE4F9A61}" srcOrd="3" destOrd="0" presId="urn:microsoft.com/office/officeart/2005/8/layout/chevron1"/>
    <dgm:cxn modelId="{DE185BF8-B3BB-4EA1-A0F0-B59CAA69FB68}" type="presParOf" srcId="{57ED26DD-8DE7-8C40-95A1-905D1053459A}" destId="{7624C6D1-A196-9444-B30C-40959CA0C52D}" srcOrd="4"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C063FA-DFE2-F049-AEA6-AB42B6A9A789}">
      <dsp:nvSpPr>
        <dsp:cNvPr id="0" name=""/>
        <dsp:cNvSpPr/>
      </dsp:nvSpPr>
      <dsp:spPr>
        <a:xfrm>
          <a:off x="2545" y="0"/>
          <a:ext cx="3100763" cy="1137249"/>
        </a:xfrm>
        <a:prstGeom prst="chevron">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en-US" sz="2000" kern="1200" dirty="0" smtClean="0"/>
            <a:t>Choose cell to die (fitness dependent)</a:t>
          </a:r>
          <a:endParaRPr lang="en-US" sz="2000" kern="1200" dirty="0"/>
        </a:p>
      </dsp:txBody>
      <dsp:txXfrm>
        <a:off x="571170" y="0"/>
        <a:ext cx="1963514" cy="1137249"/>
      </dsp:txXfrm>
    </dsp:sp>
    <dsp:sp modelId="{2B381427-4721-8B4D-A3EE-2D4D1D69C216}">
      <dsp:nvSpPr>
        <dsp:cNvPr id="0" name=""/>
        <dsp:cNvSpPr/>
      </dsp:nvSpPr>
      <dsp:spPr>
        <a:xfrm>
          <a:off x="2793231" y="0"/>
          <a:ext cx="3100763" cy="1137249"/>
        </a:xfrm>
        <a:prstGeom prst="chevron">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en-US" sz="2000" kern="1200" dirty="0" smtClean="0"/>
            <a:t>Choose cell to divide (fitness independent)</a:t>
          </a:r>
          <a:endParaRPr lang="en-US" sz="2000" kern="1200" dirty="0"/>
        </a:p>
      </dsp:txBody>
      <dsp:txXfrm>
        <a:off x="3361856" y="0"/>
        <a:ext cx="1963514" cy="1137249"/>
      </dsp:txXfrm>
    </dsp:sp>
    <dsp:sp modelId="{7624C6D1-A196-9444-B30C-40959CA0C52D}">
      <dsp:nvSpPr>
        <dsp:cNvPr id="0" name=""/>
        <dsp:cNvSpPr/>
      </dsp:nvSpPr>
      <dsp:spPr>
        <a:xfrm>
          <a:off x="5586463" y="0"/>
          <a:ext cx="3100763" cy="1137249"/>
        </a:xfrm>
        <a:prstGeom prst="chevron">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en-US" sz="2000" kern="1200" dirty="0" smtClean="0"/>
            <a:t>Decide if positive, neutral or deleterious mutation occurs</a:t>
          </a:r>
          <a:endParaRPr lang="en-US" sz="2000" kern="1200" dirty="0"/>
        </a:p>
      </dsp:txBody>
      <dsp:txXfrm>
        <a:off x="6155088" y="0"/>
        <a:ext cx="1963514" cy="1137249"/>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TUOS Stephenson" pitchFamily="-128" charset="0"/>
                <a:ea typeface="+mn-ea"/>
                <a:cs typeface="+mn-cs"/>
              </a:defRPr>
            </a:lvl1pPr>
          </a:lstStyle>
          <a:p>
            <a:pPr>
              <a:defRPr/>
            </a:pPr>
            <a:endParaRPr lang="en-GB"/>
          </a:p>
        </p:txBody>
      </p:sp>
      <p:sp>
        <p:nvSpPr>
          <p:cNvPr id="9219"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UOS Stephenson" pitchFamily="-128" charset="0"/>
                <a:ea typeface="+mn-ea"/>
                <a:cs typeface="+mn-cs"/>
              </a:defRPr>
            </a:lvl1pPr>
          </a:lstStyle>
          <a:p>
            <a:pPr>
              <a:defRPr/>
            </a:pPr>
            <a:endParaRPr lang="en-GB"/>
          </a:p>
        </p:txBody>
      </p:sp>
      <p:sp>
        <p:nvSpPr>
          <p:cNvPr id="9220"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TUOS Stephenson" pitchFamily="-128" charset="0"/>
                <a:ea typeface="+mn-ea"/>
                <a:cs typeface="+mn-cs"/>
              </a:defRPr>
            </a:lvl1pPr>
          </a:lstStyle>
          <a:p>
            <a:pPr>
              <a:defRPr/>
            </a:pPr>
            <a:endParaRPr lang="en-GB"/>
          </a:p>
        </p:txBody>
      </p:sp>
      <p:sp>
        <p:nvSpPr>
          <p:cNvPr id="9221"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fld id="{B4DD4A0E-A071-47B5-98F1-36EABB00AAAC}" type="slidenum">
              <a:rPr lang="en-GB" altLang="en-US"/>
              <a:pPr/>
              <a:t>‹#›</a:t>
            </a:fld>
            <a:endParaRPr lang="en-GB" altLang="en-US"/>
          </a:p>
        </p:txBody>
      </p:sp>
    </p:spTree>
    <p:extLst>
      <p:ext uri="{BB962C8B-B14F-4D97-AF65-F5344CB8AC3E}">
        <p14:creationId xmlns:p14="http://schemas.microsoft.com/office/powerpoint/2010/main" val="4328744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TUOS Stephenson" pitchFamily="-128" charset="0"/>
                <a:ea typeface="+mn-ea"/>
                <a:cs typeface="+mn-cs"/>
              </a:defRPr>
            </a:lvl1pPr>
          </a:lstStyle>
          <a:p>
            <a:pPr>
              <a:defRPr/>
            </a:pPr>
            <a:endParaRPr lang="en-GB"/>
          </a:p>
        </p:txBody>
      </p:sp>
      <p:sp>
        <p:nvSpPr>
          <p:cNvPr id="614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UOS Stephenson" pitchFamily="-128" charset="0"/>
                <a:ea typeface="+mn-ea"/>
                <a:cs typeface="+mn-cs"/>
              </a:defRPr>
            </a:lvl1pPr>
          </a:lstStyle>
          <a:p>
            <a:pPr>
              <a:defRPr/>
            </a:pPr>
            <a:endParaRPr lang="en-GB"/>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TUOS Stephenson" pitchFamily="-128" charset="0"/>
                <a:ea typeface="+mn-ea"/>
                <a:cs typeface="+mn-cs"/>
              </a:defRPr>
            </a:lvl1pPr>
          </a:lstStyle>
          <a:p>
            <a:pPr>
              <a:defRPr/>
            </a:pPr>
            <a:endParaRPr lang="en-GB"/>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fld id="{3E5BDD99-E0B0-45CF-86E5-0C12C94E08EA}" type="slidenum">
              <a:rPr lang="en-GB" altLang="en-US"/>
              <a:pPr/>
              <a:t>‹#›</a:t>
            </a:fld>
            <a:endParaRPr lang="en-GB" altLang="en-US"/>
          </a:p>
        </p:txBody>
      </p:sp>
    </p:spTree>
    <p:extLst>
      <p:ext uri="{BB962C8B-B14F-4D97-AF65-F5344CB8AC3E}">
        <p14:creationId xmlns:p14="http://schemas.microsoft.com/office/powerpoint/2010/main" val="42171389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UOS Stephenson" pitchFamily="-128" charset="0"/>
        <a:ea typeface="MS PGothic"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TUOS Stephenson" pitchFamily="-128"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TUOS Stephenson" pitchFamily="-128"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TUOS Stephenson" pitchFamily="-128"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TUOS Stephenson" pitchFamily="-128" charset="0"/>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1pPr>
            <a:lvl2pPr marL="742950" indent="-28575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2pPr>
            <a:lvl3pPr marL="1143000" indent="-22860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3pPr>
            <a:lvl4pPr marL="1600200" indent="-22860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4pPr>
            <a:lvl5pPr marL="2057400" indent="-22860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9pPr>
          </a:lstStyle>
          <a:p>
            <a:pPr>
              <a:spcBef>
                <a:spcPct val="0"/>
              </a:spcBef>
            </a:pPr>
            <a:fld id="{12736B44-EACB-48E6-B7CC-FDC2D45B6ACD}" type="slidenum">
              <a:rPr lang="en-GB" altLang="en-US"/>
              <a:pPr>
                <a:spcBef>
                  <a:spcPct val="0"/>
                </a:spcBef>
              </a:pPr>
              <a:t>1</a:t>
            </a:fld>
            <a:endParaRPr lang="en-GB" altLang="en-US"/>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TUOS Stephenson" panose="02070503080000020004" pitchFamily="18" charset="0"/>
            </a:endParaRPr>
          </a:p>
        </p:txBody>
      </p:sp>
    </p:spTree>
    <p:extLst>
      <p:ext uri="{BB962C8B-B14F-4D97-AF65-F5344CB8AC3E}">
        <p14:creationId xmlns:p14="http://schemas.microsoft.com/office/powerpoint/2010/main" val="17897707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HPF = high power</a:t>
            </a:r>
            <a:r>
              <a:rPr lang="en-GB" baseline="0" dirty="0" smtClean="0"/>
              <a:t> field</a:t>
            </a:r>
            <a:endParaRPr lang="en-GB" dirty="0"/>
          </a:p>
        </p:txBody>
      </p:sp>
      <p:sp>
        <p:nvSpPr>
          <p:cNvPr id="4" name="Slide Number Placeholder 3"/>
          <p:cNvSpPr>
            <a:spLocks noGrp="1"/>
          </p:cNvSpPr>
          <p:nvPr>
            <p:ph type="sldNum" idx="10"/>
          </p:nvPr>
        </p:nvSpPr>
        <p:spPr/>
        <p:txBody>
          <a:bodyPr/>
          <a:lstStyle/>
          <a:p>
            <a:fld id="{AE504DE7-3AE0-40C5-BF07-65393427CFA4}" type="slidenum">
              <a:rPr lang="en-GB" altLang="en-US" smtClean="0"/>
              <a:pPr/>
              <a:t>19</a:t>
            </a:fld>
            <a:endParaRPr lang="en-GB" altLang="en-US"/>
          </a:p>
        </p:txBody>
      </p:sp>
    </p:spTree>
    <p:extLst>
      <p:ext uri="{BB962C8B-B14F-4D97-AF65-F5344CB8AC3E}">
        <p14:creationId xmlns:p14="http://schemas.microsoft.com/office/powerpoint/2010/main" val="34902355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0"/>
          </p:nvPr>
        </p:nvSpPr>
        <p:spPr/>
        <p:txBody>
          <a:bodyPr/>
          <a:lstStyle/>
          <a:p>
            <a:fld id="{AE504DE7-3AE0-40C5-BF07-65393427CFA4}" type="slidenum">
              <a:rPr lang="en-GB" altLang="en-US" smtClean="0"/>
              <a:pPr/>
              <a:t>21</a:t>
            </a:fld>
            <a:endParaRPr lang="en-GB" altLang="en-US"/>
          </a:p>
        </p:txBody>
      </p:sp>
    </p:spTree>
    <p:extLst>
      <p:ext uri="{BB962C8B-B14F-4D97-AF65-F5344CB8AC3E}">
        <p14:creationId xmlns:p14="http://schemas.microsoft.com/office/powerpoint/2010/main" val="37747302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dirty="0" smtClean="0"/>
              <a:t>Compare models?</a:t>
            </a:r>
          </a:p>
          <a:p>
            <a:pPr lvl="0"/>
            <a:r>
              <a:rPr lang="en-GB" dirty="0" smtClean="0"/>
              <a:t>CBC paper</a:t>
            </a:r>
          </a:p>
        </p:txBody>
      </p:sp>
      <p:sp>
        <p:nvSpPr>
          <p:cNvPr id="4" name="Slide Number Placeholder 3"/>
          <p:cNvSpPr>
            <a:spLocks noGrp="1"/>
          </p:cNvSpPr>
          <p:nvPr>
            <p:ph type="sldNum" sz="quarter" idx="10"/>
          </p:nvPr>
        </p:nvSpPr>
        <p:spPr/>
        <p:txBody>
          <a:bodyPr/>
          <a:lstStyle/>
          <a:p>
            <a:fld id="{12177F20-435F-4718-A54F-8579D841A47B}" type="slidenum">
              <a:rPr lang="en-GB" smtClean="0"/>
              <a:t>45</a:t>
            </a:fld>
            <a:endParaRPr lang="en-GB"/>
          </a:p>
        </p:txBody>
      </p:sp>
    </p:spTree>
    <p:extLst>
      <p:ext uri="{BB962C8B-B14F-4D97-AF65-F5344CB8AC3E}">
        <p14:creationId xmlns:p14="http://schemas.microsoft.com/office/powerpoint/2010/main" val="20835510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52EC213-A3FC-4BEF-86B6-98F82041CDBD}" type="slidenum">
              <a:rPr lang="en-GB" altLang="en-US" smtClean="0"/>
              <a:pPr/>
              <a:t>46</a:t>
            </a:fld>
            <a:endParaRPr lang="en-GB" altLang="en-US"/>
          </a:p>
        </p:txBody>
      </p:sp>
    </p:spTree>
    <p:extLst>
      <p:ext uri="{BB962C8B-B14F-4D97-AF65-F5344CB8AC3E}">
        <p14:creationId xmlns:p14="http://schemas.microsoft.com/office/powerpoint/2010/main" val="30412647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b="0" i="0" u="none" strike="noStrike" kern="1200" baseline="0" dirty="0" smtClean="0">
                <a:solidFill>
                  <a:schemeClr val="tx1"/>
                </a:solidFill>
                <a:latin typeface="+mn-lt"/>
                <a:ea typeface="+mn-ea"/>
                <a:cs typeface="+mn-cs"/>
              </a:rPr>
              <a:t>For instance, in the adhesion example the CP and VM models are designed to explicitly represent cell sorting (through cell boundary energy terms) whereas the other models needed modification to represent the same phenomena. </a:t>
            </a:r>
          </a:p>
          <a:p>
            <a:pPr marL="171450" indent="-171450">
              <a:buFont typeface="Arial" panose="020B0604020202020204" pitchFamily="34" charset="0"/>
              <a:buChar char="•"/>
            </a:pPr>
            <a:r>
              <a:rPr lang="en-GB" sz="1200" b="0" i="0" u="none" strike="noStrike" kern="1200" baseline="0" dirty="0" smtClean="0">
                <a:solidFill>
                  <a:schemeClr val="tx1"/>
                </a:solidFill>
                <a:latin typeface="+mn-lt"/>
                <a:ea typeface="+mn-ea"/>
                <a:cs typeface="+mn-cs"/>
              </a:rPr>
              <a:t>In fact, in the OS and VT (and to some extent the VM) models, the ability to sort completely was limited by the presence of local energy minima and a noise component of cell motion was required to mitigate this. </a:t>
            </a:r>
          </a:p>
          <a:p>
            <a:pPr marL="171450" indent="-171450">
              <a:buFont typeface="Arial" panose="020B0604020202020204" pitchFamily="34" charset="0"/>
              <a:buChar char="•"/>
            </a:pPr>
            <a:r>
              <a:rPr lang="en-GB" sz="1200" b="0" i="0" u="none" strike="noStrike" kern="1200" baseline="0" dirty="0" smtClean="0">
                <a:solidFill>
                  <a:schemeClr val="tx1"/>
                </a:solidFill>
                <a:latin typeface="+mn-lt"/>
                <a:ea typeface="+mn-ea"/>
                <a:cs typeface="+mn-cs"/>
              </a:rPr>
              <a:t>However, as the level of noise was increased, artefacts can be introduced into the models, for example the tessellation may become non-conformal leading to voids in the tissue.</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A key difference between the models we considered lies in the definition of cell connectivity.</a:t>
            </a:r>
          </a:p>
          <a:p>
            <a:r>
              <a:rPr lang="en-GB" sz="1200" b="0" i="0" u="none" strike="noStrike" kern="1200" baseline="0" dirty="0" smtClean="0">
                <a:solidFill>
                  <a:schemeClr val="tx1"/>
                </a:solidFill>
                <a:latin typeface="+mn-lt"/>
                <a:ea typeface="+mn-ea"/>
                <a:cs typeface="+mn-cs"/>
              </a:rPr>
              <a:t>It is possible for cells in the same configuration to have different neighbours under different</a:t>
            </a:r>
          </a:p>
          <a:p>
            <a:r>
              <a:rPr lang="en-GB" sz="1200" b="0" i="0" u="none" strike="noStrike" kern="1200" baseline="0" dirty="0" smtClean="0">
                <a:solidFill>
                  <a:schemeClr val="tx1"/>
                </a:solidFill>
                <a:latin typeface="+mn-lt"/>
                <a:ea typeface="+mn-ea"/>
                <a:cs typeface="+mn-cs"/>
              </a:rPr>
              <a:t>models. For example, when under compression, cells in the OS model can have more</a:t>
            </a:r>
          </a:p>
          <a:p>
            <a:r>
              <a:rPr lang="en-GB" sz="1200" b="0" i="0" u="none" strike="noStrike" kern="1200" baseline="0" dirty="0" smtClean="0">
                <a:solidFill>
                  <a:schemeClr val="tx1"/>
                </a:solidFill>
                <a:latin typeface="+mn-lt"/>
                <a:ea typeface="+mn-ea"/>
                <a:cs typeface="+mn-cs"/>
              </a:rPr>
              <a:t>neighbours than similarly sized cells in the CP, VT or VM models. The effects of this can be</a:t>
            </a:r>
          </a:p>
          <a:p>
            <a:r>
              <a:rPr lang="en-GB" sz="1200" b="0" i="0" u="none" strike="noStrike" kern="1200" baseline="0" dirty="0" smtClean="0">
                <a:solidFill>
                  <a:schemeClr val="tx1"/>
                </a:solidFill>
                <a:latin typeface="+mn-lt"/>
                <a:ea typeface="+mn-ea"/>
                <a:cs typeface="+mn-cs"/>
              </a:rPr>
              <a:t>seen in the short-range signalling example with a high degree of proliferation.</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The coordinated behaviour of populations of cells plays a central role in tissue growth and</a:t>
            </a:r>
          </a:p>
          <a:p>
            <a:r>
              <a:rPr lang="en-GB" sz="1200" b="0" i="0" u="none" strike="noStrike" kern="1200" baseline="0" dirty="0" smtClean="0">
                <a:solidFill>
                  <a:schemeClr val="tx1"/>
                </a:solidFill>
                <a:latin typeface="+mn-lt"/>
                <a:ea typeface="+mn-ea"/>
                <a:cs typeface="+mn-cs"/>
              </a:rPr>
              <a:t>renewal. Cells react to their microenvironment by modulating processes such as movement,</a:t>
            </a:r>
          </a:p>
          <a:p>
            <a:r>
              <a:rPr lang="en-GB" sz="1200" b="0" i="0" u="none" strike="noStrike" kern="1200" baseline="0" dirty="0" smtClean="0">
                <a:solidFill>
                  <a:schemeClr val="tx1"/>
                </a:solidFill>
                <a:latin typeface="+mn-lt"/>
                <a:ea typeface="+mn-ea"/>
                <a:cs typeface="+mn-cs"/>
              </a:rPr>
              <a:t>growth and proliferation, and signalling. Alongside experimental studies, computational</a:t>
            </a:r>
          </a:p>
          <a:p>
            <a:r>
              <a:rPr lang="en-GB" sz="1200" b="0" i="0" u="none" strike="noStrike" kern="1200" baseline="0" dirty="0" smtClean="0">
                <a:solidFill>
                  <a:schemeClr val="tx1"/>
                </a:solidFill>
                <a:latin typeface="+mn-lt"/>
                <a:ea typeface="+mn-ea"/>
                <a:cs typeface="+mn-cs"/>
              </a:rPr>
              <a:t>models offer a useful means by which to investigate these processes. To this end a variety</a:t>
            </a:r>
          </a:p>
          <a:p>
            <a:r>
              <a:rPr lang="en-GB" sz="1200" b="0" i="0" u="none" strike="noStrike" kern="1200" baseline="0" dirty="0" smtClean="0">
                <a:solidFill>
                  <a:schemeClr val="tx1"/>
                </a:solidFill>
                <a:latin typeface="+mn-lt"/>
                <a:ea typeface="+mn-ea"/>
                <a:cs typeface="+mn-cs"/>
              </a:rPr>
              <a:t>of cell-based modelling approaches have been developed, ranging from lattice-based cellular</a:t>
            </a:r>
          </a:p>
          <a:p>
            <a:r>
              <a:rPr lang="en-GB" sz="1200" b="0" i="0" u="none" strike="noStrike" kern="1200" baseline="0" dirty="0" smtClean="0">
                <a:solidFill>
                  <a:schemeClr val="tx1"/>
                </a:solidFill>
                <a:latin typeface="+mn-lt"/>
                <a:ea typeface="+mn-ea"/>
                <a:cs typeface="+mn-cs"/>
              </a:rPr>
              <a:t>automata to lattice-free models that treat cells as point-like particles or extended shapes.</a:t>
            </a:r>
          </a:p>
          <a:p>
            <a:r>
              <a:rPr lang="en-GB" sz="1200" b="0" i="0" u="none" strike="noStrike" kern="1200" baseline="0" dirty="0" smtClean="0">
                <a:solidFill>
                  <a:schemeClr val="tx1"/>
                </a:solidFill>
                <a:latin typeface="+mn-lt"/>
                <a:ea typeface="+mn-ea"/>
                <a:cs typeface="+mn-cs"/>
              </a:rPr>
              <a:t>However, it remains unclear how these approaches compare when applied to the same biological</a:t>
            </a:r>
          </a:p>
          <a:p>
            <a:r>
              <a:rPr lang="en-GB" sz="1200" b="0" i="0" u="none" strike="noStrike" kern="1200" baseline="0" dirty="0" smtClean="0">
                <a:solidFill>
                  <a:schemeClr val="tx1"/>
                </a:solidFill>
                <a:latin typeface="+mn-lt"/>
                <a:ea typeface="+mn-ea"/>
                <a:cs typeface="+mn-cs"/>
              </a:rPr>
              <a:t>problem, and what differences in behaviour are due to different model assumptions</a:t>
            </a:r>
          </a:p>
          <a:p>
            <a:r>
              <a:rPr lang="en-GB" sz="1200" b="0" i="0" u="none" strike="noStrike" kern="1200" baseline="0" dirty="0" smtClean="0">
                <a:solidFill>
                  <a:schemeClr val="tx1"/>
                </a:solidFill>
                <a:latin typeface="+mn-lt"/>
                <a:ea typeface="+mn-ea"/>
                <a:cs typeface="+mn-cs"/>
              </a:rPr>
              <a:t>and abstractions. Here, we exploit the availability of an implementation of five popular </a:t>
            </a:r>
            <a:r>
              <a:rPr lang="en-GB" sz="1200" b="0" i="0" u="none" strike="noStrike" kern="1200" baseline="0" dirty="0" err="1" smtClean="0">
                <a:solidFill>
                  <a:schemeClr val="tx1"/>
                </a:solidFill>
                <a:latin typeface="+mn-lt"/>
                <a:ea typeface="+mn-ea"/>
                <a:cs typeface="+mn-cs"/>
              </a:rPr>
              <a:t>cellbased</a:t>
            </a:r>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modelling approaches within a consistent computational framework, Chaste (http://</a:t>
            </a:r>
          </a:p>
          <a:p>
            <a:r>
              <a:rPr lang="en-GB" sz="1200" b="0" i="0" u="none" strike="noStrike" kern="1200" baseline="0" dirty="0" smtClean="0">
                <a:solidFill>
                  <a:schemeClr val="tx1"/>
                </a:solidFill>
                <a:latin typeface="+mn-lt"/>
                <a:ea typeface="+mn-ea"/>
                <a:cs typeface="+mn-cs"/>
              </a:rPr>
              <a:t>www.cs.ox.ac.uk/chaste). This framework allows one to easily change constitutive assumptions</a:t>
            </a:r>
          </a:p>
          <a:p>
            <a:r>
              <a:rPr lang="en-GB" sz="1200" b="0" i="0" u="none" strike="noStrike" kern="1200" baseline="0" dirty="0" smtClean="0">
                <a:solidFill>
                  <a:schemeClr val="tx1"/>
                </a:solidFill>
                <a:latin typeface="+mn-lt"/>
                <a:ea typeface="+mn-ea"/>
                <a:cs typeface="+mn-cs"/>
              </a:rPr>
              <a:t>within these models. In each case we provide full details of all technical aspects of our</a:t>
            </a:r>
          </a:p>
          <a:p>
            <a:r>
              <a:rPr lang="en-GB" sz="1200" b="0" i="0" u="none" strike="noStrike" kern="1200" baseline="0" dirty="0" smtClean="0">
                <a:solidFill>
                  <a:schemeClr val="tx1"/>
                </a:solidFill>
                <a:latin typeface="+mn-lt"/>
                <a:ea typeface="+mn-ea"/>
                <a:cs typeface="+mn-cs"/>
              </a:rPr>
              <a:t>model implementations. We compare model implementations using four case studies, chosen</a:t>
            </a:r>
          </a:p>
          <a:p>
            <a:r>
              <a:rPr lang="en-GB" sz="1200" b="0" i="0" u="none" strike="noStrike" kern="1200" baseline="0" dirty="0" smtClean="0">
                <a:solidFill>
                  <a:schemeClr val="tx1"/>
                </a:solidFill>
                <a:latin typeface="+mn-lt"/>
                <a:ea typeface="+mn-ea"/>
                <a:cs typeface="+mn-cs"/>
              </a:rPr>
              <a:t>to reflect the key cellular processes of proliferation, adhesion, and short- and </a:t>
            </a:r>
            <a:r>
              <a:rPr lang="en-GB" sz="1200" b="0" i="0" u="none" strike="noStrike" kern="1200" baseline="0" dirty="0" err="1" smtClean="0">
                <a:solidFill>
                  <a:schemeClr val="tx1"/>
                </a:solidFill>
                <a:latin typeface="+mn-lt"/>
                <a:ea typeface="+mn-ea"/>
                <a:cs typeface="+mn-cs"/>
              </a:rPr>
              <a:t>longrange</a:t>
            </a:r>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signalling. These case studies demonstrate the applicability of each model and provide</a:t>
            </a:r>
          </a:p>
          <a:p>
            <a:r>
              <a:rPr lang="en-GB" sz="1200" b="0" i="0" u="none" strike="noStrike" kern="1200" baseline="0" dirty="0" smtClean="0">
                <a:solidFill>
                  <a:schemeClr val="tx1"/>
                </a:solidFill>
                <a:latin typeface="+mn-lt"/>
                <a:ea typeface="+mn-ea"/>
                <a:cs typeface="+mn-cs"/>
              </a:rPr>
              <a:t>a guide for model usage.</a:t>
            </a:r>
          </a:p>
          <a:p>
            <a:endParaRPr lang="en-GB" sz="1200" b="0" i="0" u="none" strike="noStrike" kern="1200" baseline="0" dirty="0" smtClean="0">
              <a:solidFill>
                <a:schemeClr val="tx1"/>
              </a:solidFill>
              <a:latin typeface="+mn-lt"/>
              <a:ea typeface="+mn-ea"/>
              <a:cs typeface="+mn-cs"/>
            </a:endParaRPr>
          </a:p>
          <a:p>
            <a:endParaRPr lang="en-GB" dirty="0" smtClean="0"/>
          </a:p>
          <a:p>
            <a:endParaRPr lang="en-GB" dirty="0"/>
          </a:p>
        </p:txBody>
      </p:sp>
      <p:sp>
        <p:nvSpPr>
          <p:cNvPr id="4" name="Slide Number Placeholder 3"/>
          <p:cNvSpPr>
            <a:spLocks noGrp="1"/>
          </p:cNvSpPr>
          <p:nvPr>
            <p:ph type="sldNum" sz="quarter" idx="10"/>
          </p:nvPr>
        </p:nvSpPr>
        <p:spPr/>
        <p:txBody>
          <a:bodyPr/>
          <a:lstStyle/>
          <a:p>
            <a:fld id="{12177F20-435F-4718-A54F-8579D841A47B}" type="slidenum">
              <a:rPr lang="en-GB" smtClean="0"/>
              <a:t>47</a:t>
            </a:fld>
            <a:endParaRPr lang="en-GB"/>
          </a:p>
        </p:txBody>
      </p:sp>
    </p:spTree>
    <p:extLst>
      <p:ext uri="{BB962C8B-B14F-4D97-AF65-F5344CB8AC3E}">
        <p14:creationId xmlns:p14="http://schemas.microsoft.com/office/powerpoint/2010/main" val="809061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b="0" i="0" u="none" strike="noStrike" kern="1200" baseline="0" dirty="0" smtClean="0">
                <a:solidFill>
                  <a:schemeClr val="tx1"/>
                </a:solidFill>
                <a:latin typeface="+mn-lt"/>
                <a:ea typeface="+mn-ea"/>
                <a:cs typeface="+mn-cs"/>
              </a:rPr>
              <a:t>The implementation of other features, such as boundary conditions, can also influence simulation outcomes.</a:t>
            </a:r>
          </a:p>
          <a:p>
            <a:pPr marL="171450" indent="-171450">
              <a:buFont typeface="Arial" panose="020B0604020202020204" pitchFamily="34" charset="0"/>
              <a:buChar char="•"/>
            </a:pPr>
            <a:r>
              <a:rPr lang="en-GB" sz="1200" b="0" i="0" u="none" strike="noStrike" kern="1200" baseline="0" dirty="0" smtClean="0">
                <a:solidFill>
                  <a:schemeClr val="tx1"/>
                </a:solidFill>
                <a:latin typeface="+mn-lt"/>
                <a:ea typeface="+mn-ea"/>
                <a:cs typeface="+mn-cs"/>
              </a:rPr>
              <a:t>This was observed in the proliferation example where the rate of neutral drift was significantly different in the VM compared to the other models, due to additional adhesion of cells to the bottom of the domain.</a:t>
            </a:r>
            <a:endParaRPr lang="en-GB" dirty="0"/>
          </a:p>
        </p:txBody>
      </p:sp>
      <p:sp>
        <p:nvSpPr>
          <p:cNvPr id="4" name="Slide Number Placeholder 3"/>
          <p:cNvSpPr>
            <a:spLocks noGrp="1"/>
          </p:cNvSpPr>
          <p:nvPr>
            <p:ph type="sldNum" sz="quarter" idx="10"/>
          </p:nvPr>
        </p:nvSpPr>
        <p:spPr/>
        <p:txBody>
          <a:bodyPr/>
          <a:lstStyle/>
          <a:p>
            <a:fld id="{12177F20-435F-4718-A54F-8579D841A47B}" type="slidenum">
              <a:rPr lang="en-GB" smtClean="0"/>
              <a:t>48</a:t>
            </a:fld>
            <a:endParaRPr lang="en-GB"/>
          </a:p>
        </p:txBody>
      </p:sp>
    </p:spTree>
    <p:extLst>
      <p:ext uri="{BB962C8B-B14F-4D97-AF65-F5344CB8AC3E}">
        <p14:creationId xmlns:p14="http://schemas.microsoft.com/office/powerpoint/2010/main" val="17637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E5BDD99-E0B0-45CF-86E5-0C12C94E08EA}" type="slidenum">
              <a:rPr lang="en-GB" altLang="en-US" smtClean="0"/>
              <a:pPr/>
              <a:t>50</a:t>
            </a:fld>
            <a:endParaRPr lang="en-GB" altLang="en-US"/>
          </a:p>
        </p:txBody>
      </p:sp>
    </p:spTree>
    <p:extLst>
      <p:ext uri="{BB962C8B-B14F-4D97-AF65-F5344CB8AC3E}">
        <p14:creationId xmlns:p14="http://schemas.microsoft.com/office/powerpoint/2010/main" val="12036748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Computational modelling allows the dynamic interactions of cellular structures, components, and pathways </a:t>
            </a:r>
          </a:p>
          <a:p>
            <a:r>
              <a:rPr lang="en-GB" dirty="0" smtClean="0"/>
              <a:t>to be probed not only in a quantitative manner, but also with the ability to make quantitative predictions. </a:t>
            </a:r>
          </a:p>
          <a:p>
            <a:r>
              <a:rPr lang="en-GB" dirty="0" smtClean="0"/>
              <a:t>Systems biology approaches are taking advantage of computational methods to acquire and </a:t>
            </a:r>
            <a:r>
              <a:rPr lang="en-GB" dirty="0" err="1" smtClean="0"/>
              <a:t>analyze</a:t>
            </a:r>
            <a:r>
              <a:rPr lang="en-GB" dirty="0" smtClean="0"/>
              <a:t> </a:t>
            </a:r>
          </a:p>
          <a:p>
            <a:r>
              <a:rPr lang="en-GB" dirty="0" smtClean="0"/>
              <a:t>interaction networks with the goal of mapping networks and finding patterns of regulation within them.</a:t>
            </a:r>
            <a:endParaRPr lang="en-GB" dirty="0"/>
          </a:p>
        </p:txBody>
      </p:sp>
      <p:sp>
        <p:nvSpPr>
          <p:cNvPr id="4" name="Slide Number Placeholder 3"/>
          <p:cNvSpPr>
            <a:spLocks noGrp="1"/>
          </p:cNvSpPr>
          <p:nvPr>
            <p:ph type="sldNum" sz="quarter" idx="10"/>
          </p:nvPr>
        </p:nvSpPr>
        <p:spPr/>
        <p:txBody>
          <a:bodyPr/>
          <a:lstStyle/>
          <a:p>
            <a:fld id="{3E5BDD99-E0B0-45CF-86E5-0C12C94E08EA}" type="slidenum">
              <a:rPr lang="en-GB" altLang="en-US" smtClean="0">
                <a:solidFill>
                  <a:prstClr val="black"/>
                </a:solidFill>
              </a:rPr>
              <a:pPr/>
              <a:t>5</a:t>
            </a:fld>
            <a:endParaRPr lang="en-GB" altLang="en-US">
              <a:solidFill>
                <a:prstClr val="black"/>
              </a:solidFill>
            </a:endParaRPr>
          </a:p>
        </p:txBody>
      </p:sp>
    </p:spTree>
    <p:extLst>
      <p:ext uri="{BB962C8B-B14F-4D97-AF65-F5344CB8AC3E}">
        <p14:creationId xmlns:p14="http://schemas.microsoft.com/office/powerpoint/2010/main" val="176652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Just as there are different types of models, each with their own characteristic features, advantages, and disadvantages, there are different ways that a model can be used</a:t>
            </a:r>
          </a:p>
          <a:p>
            <a:pPr marL="171450" indent="-171450">
              <a:buFont typeface="Arial" panose="020B0604020202020204" pitchFamily="34" charset="0"/>
              <a:buChar char="•"/>
            </a:pPr>
            <a:r>
              <a:rPr lang="en-GB" dirty="0" smtClean="0"/>
              <a:t>Consideration of these allows a clearer understanding of what distinguishes a good or bad model</a:t>
            </a:r>
          </a:p>
          <a:p>
            <a:endParaRPr lang="en-GB" dirty="0"/>
          </a:p>
        </p:txBody>
      </p:sp>
      <p:sp>
        <p:nvSpPr>
          <p:cNvPr id="4" name="Slide Number Placeholder 3"/>
          <p:cNvSpPr>
            <a:spLocks noGrp="1"/>
          </p:cNvSpPr>
          <p:nvPr>
            <p:ph type="sldNum" sz="quarter" idx="10"/>
          </p:nvPr>
        </p:nvSpPr>
        <p:spPr/>
        <p:txBody>
          <a:bodyPr/>
          <a:lstStyle/>
          <a:p>
            <a:fld id="{3E5BDD99-E0B0-45CF-86E5-0C12C94E08EA}" type="slidenum">
              <a:rPr lang="en-GB" altLang="en-US" smtClean="0"/>
              <a:pPr/>
              <a:t>8</a:t>
            </a:fld>
            <a:endParaRPr lang="en-GB" altLang="en-US"/>
          </a:p>
        </p:txBody>
      </p:sp>
    </p:spTree>
    <p:extLst>
      <p:ext uri="{BB962C8B-B14F-4D97-AF65-F5344CB8AC3E}">
        <p14:creationId xmlns:p14="http://schemas.microsoft.com/office/powerpoint/2010/main" val="198628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1pPr>
            <a:lvl2pPr marL="742950" indent="-28575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2pPr>
            <a:lvl3pPr marL="1143000" indent="-22860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3pPr>
            <a:lvl4pPr marL="1600200" indent="-22860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4pPr>
            <a:lvl5pPr marL="2057400" indent="-228600" eaLnBrk="0" hangingPunct="0">
              <a:spcBef>
                <a:spcPct val="30000"/>
              </a:spcBef>
              <a:defRPr sz="1200">
                <a:solidFill>
                  <a:schemeClr val="tx1"/>
                </a:solidFill>
                <a:latin typeface="TUOS Stephenson" panose="020705030800000200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UOS Stephenson" panose="02070503080000020004" pitchFamily="18" charset="0"/>
                <a:ea typeface="MS PGothic" panose="020B0600070205080204" pitchFamily="34" charset="-128"/>
              </a:defRPr>
            </a:lvl9pPr>
          </a:lstStyle>
          <a:p>
            <a:pPr>
              <a:spcBef>
                <a:spcPct val="0"/>
              </a:spcBef>
            </a:pPr>
            <a:fld id="{12736B44-EACB-48E6-B7CC-FDC2D45B6ACD}" type="slidenum">
              <a:rPr lang="en-GB" altLang="en-US"/>
              <a:pPr>
                <a:spcBef>
                  <a:spcPct val="0"/>
                </a:spcBef>
              </a:pPr>
              <a:t>10</a:t>
            </a:fld>
            <a:endParaRPr lang="en-GB" altLang="en-US"/>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TUOS Stephenson" panose="02070503080000020004" pitchFamily="18" charset="0"/>
            </a:endParaRPr>
          </a:p>
        </p:txBody>
      </p:sp>
    </p:spTree>
    <p:extLst>
      <p:ext uri="{BB962C8B-B14F-4D97-AF65-F5344CB8AC3E}">
        <p14:creationId xmlns:p14="http://schemas.microsoft.com/office/powerpoint/2010/main" val="17897707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a:t>Barrett's Oesophagus: the overall lifetime risk of developing adenocarcinoma is increased 40-fold; rate of progression is estimated to be less than 0.1\% per patient per year; patients are enrolled onto endoscopic screening </a:t>
            </a:r>
            <a:r>
              <a:rPr lang="en-GB" sz="1100" dirty="0" err="1"/>
              <a:t>regmines</a:t>
            </a:r>
            <a:r>
              <a:rPr lang="en-GB" sz="1100" dirty="0"/>
              <a:t> that looks for early morphological signs of cancer (called dysplasia) - an average risk patient will be surveyed every 3 years\cite{BSG</a:t>
            </a:r>
            <a:endParaRPr lang="en-GB" dirty="0"/>
          </a:p>
        </p:txBody>
      </p:sp>
      <p:sp>
        <p:nvSpPr>
          <p:cNvPr id="4" name="Slide Number Placeholder 3"/>
          <p:cNvSpPr>
            <a:spLocks noGrp="1"/>
          </p:cNvSpPr>
          <p:nvPr>
            <p:ph type="sldNum" idx="10"/>
          </p:nvPr>
        </p:nvSpPr>
        <p:spPr/>
        <p:txBody>
          <a:bodyPr/>
          <a:lstStyle/>
          <a:p>
            <a:fld id="{AE504DE7-3AE0-40C5-BF07-65393427CFA4}" type="slidenum">
              <a:rPr lang="en-GB" altLang="en-US" smtClean="0"/>
              <a:pPr/>
              <a:t>11</a:t>
            </a:fld>
            <a:endParaRPr lang="en-GB" altLang="en-US"/>
          </a:p>
        </p:txBody>
      </p:sp>
    </p:spTree>
    <p:extLst>
      <p:ext uri="{BB962C8B-B14F-4D97-AF65-F5344CB8AC3E}">
        <p14:creationId xmlns:p14="http://schemas.microsoft.com/office/powerpoint/2010/main" val="35352214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Biomarker = some property that is predictive of cancer risk</a:t>
            </a:r>
          </a:p>
          <a:p>
            <a:r>
              <a:rPr lang="en-GB" dirty="0" smtClean="0"/>
              <a:t>Many diseases:</a:t>
            </a:r>
            <a:r>
              <a:rPr lang="en-GB" baseline="0" dirty="0" smtClean="0"/>
              <a:t> include DCIS and inflammatory bowel disease</a:t>
            </a:r>
            <a:endParaRPr lang="en-GB" dirty="0"/>
          </a:p>
        </p:txBody>
      </p:sp>
      <p:sp>
        <p:nvSpPr>
          <p:cNvPr id="4" name="Slide Number Placeholder 3"/>
          <p:cNvSpPr>
            <a:spLocks noGrp="1"/>
          </p:cNvSpPr>
          <p:nvPr>
            <p:ph type="sldNum" idx="10"/>
          </p:nvPr>
        </p:nvSpPr>
        <p:spPr/>
        <p:txBody>
          <a:bodyPr/>
          <a:lstStyle/>
          <a:p>
            <a:fld id="{AE504DE7-3AE0-40C5-BF07-65393427CFA4}" type="slidenum">
              <a:rPr lang="en-GB" altLang="en-US" smtClean="0"/>
              <a:pPr/>
              <a:t>12</a:t>
            </a:fld>
            <a:endParaRPr lang="en-GB" altLang="en-US"/>
          </a:p>
        </p:txBody>
      </p:sp>
    </p:spTree>
    <p:extLst>
      <p:ext uri="{BB962C8B-B14F-4D97-AF65-F5344CB8AC3E}">
        <p14:creationId xmlns:p14="http://schemas.microsoft.com/office/powerpoint/2010/main" val="23464947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a:t>The acquisition of random somatic mutations can confer a selectively-advantageous phenotype to a cell, providing it with an evolutionary advantage over its neighbours and so driving the clonal expansion of the mutant. </a:t>
            </a:r>
          </a:p>
          <a:p>
            <a:r>
              <a:rPr lang="en-GB" sz="1100" dirty="0"/>
              <a:t>When viewed from this evolutionary perspective</a:t>
            </a:r>
          </a:p>
          <a:p>
            <a:r>
              <a:rPr lang="en-GB" sz="1100" dirty="0"/>
              <a:t>a successful biomarker is one that sensitively and specifically detects that the </a:t>
            </a:r>
            <a:r>
              <a:rPr lang="en-GB" sz="1100" dirty="0" err="1"/>
              <a:t>preamaligant</a:t>
            </a:r>
            <a:r>
              <a:rPr lang="en-GB" sz="1100" dirty="0"/>
              <a:t> lesion is (rapidly) evolving towards cancer</a:t>
            </a:r>
            <a:endParaRPr lang="en-GB" dirty="0"/>
          </a:p>
        </p:txBody>
      </p:sp>
      <p:sp>
        <p:nvSpPr>
          <p:cNvPr id="4" name="Slide Number Placeholder 3"/>
          <p:cNvSpPr>
            <a:spLocks noGrp="1"/>
          </p:cNvSpPr>
          <p:nvPr>
            <p:ph type="sldNum" idx="10"/>
          </p:nvPr>
        </p:nvSpPr>
        <p:spPr/>
        <p:txBody>
          <a:bodyPr/>
          <a:lstStyle/>
          <a:p>
            <a:fld id="{AE504DE7-3AE0-40C5-BF07-65393427CFA4}" type="slidenum">
              <a:rPr lang="en-GB" altLang="en-US" smtClean="0"/>
              <a:pPr/>
              <a:t>13</a:t>
            </a:fld>
            <a:endParaRPr lang="en-GB" altLang="en-US"/>
          </a:p>
        </p:txBody>
      </p:sp>
    </p:spTree>
    <p:extLst>
      <p:ext uri="{BB962C8B-B14F-4D97-AF65-F5344CB8AC3E}">
        <p14:creationId xmlns:p14="http://schemas.microsoft.com/office/powerpoint/2010/main" val="23194518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a:t>The acquisition of random somatic mutations can confer a selectively-advantageous phenotype to a cell, providing it with an evolutionary advantage over its neighbours and so driving the clonal expansion of the mutant. </a:t>
            </a:r>
          </a:p>
          <a:p>
            <a:r>
              <a:rPr lang="en-GB" sz="1100" dirty="0"/>
              <a:t>When viewed from this evolutionary perspective</a:t>
            </a:r>
          </a:p>
          <a:p>
            <a:r>
              <a:rPr lang="en-GB" sz="1100" dirty="0"/>
              <a:t>a successful biomarker is one that sensitively and specifically detects that the </a:t>
            </a:r>
            <a:r>
              <a:rPr lang="en-GB" sz="1100" dirty="0" err="1"/>
              <a:t>preamaligant</a:t>
            </a:r>
            <a:r>
              <a:rPr lang="en-GB" sz="1100"/>
              <a:t> lesion is (rapidly) evolving towards cancer</a:t>
            </a:r>
            <a:endParaRPr lang="en-GB" dirty="0"/>
          </a:p>
        </p:txBody>
      </p:sp>
      <p:sp>
        <p:nvSpPr>
          <p:cNvPr id="4" name="Slide Number Placeholder 3"/>
          <p:cNvSpPr>
            <a:spLocks noGrp="1"/>
          </p:cNvSpPr>
          <p:nvPr>
            <p:ph type="sldNum" idx="10"/>
          </p:nvPr>
        </p:nvSpPr>
        <p:spPr/>
        <p:txBody>
          <a:bodyPr/>
          <a:lstStyle/>
          <a:p>
            <a:fld id="{AE504DE7-3AE0-40C5-BF07-65393427CFA4}" type="slidenum">
              <a:rPr lang="en-GB" altLang="en-US" smtClean="0"/>
              <a:pPr/>
              <a:t>14</a:t>
            </a:fld>
            <a:endParaRPr lang="en-GB" altLang="en-US"/>
          </a:p>
        </p:txBody>
      </p:sp>
    </p:spTree>
    <p:extLst>
      <p:ext uri="{BB962C8B-B14F-4D97-AF65-F5344CB8AC3E}">
        <p14:creationId xmlns:p14="http://schemas.microsoft.com/office/powerpoint/2010/main" val="23194518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CE8AEE-EADE-7849-9E06-BF3F1716F0BF}" type="slidenum">
              <a:rPr lang="en-US" smtClean="0"/>
              <a:t>17</a:t>
            </a:fld>
            <a:endParaRPr lang="en-US"/>
          </a:p>
        </p:txBody>
      </p:sp>
    </p:spTree>
    <p:extLst>
      <p:ext uri="{BB962C8B-B14F-4D97-AF65-F5344CB8AC3E}">
        <p14:creationId xmlns:p14="http://schemas.microsoft.com/office/powerpoint/2010/main" val="5871696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998A8C44-4050-470D-9802-74541DE298A2}" type="datetime1">
              <a:rPr lang="en-GB" smtClean="0">
                <a:solidFill>
                  <a:prstClr val="black">
                    <a:tint val="75000"/>
                  </a:prstClr>
                </a:solidFill>
              </a:rPr>
              <a:pPr/>
              <a:t>02/11/2017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00A95F4B-3728-43FA-AF9B-4FA07DCCF79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227959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a:defRPr/>
            </a:pPr>
            <a:fld id="{D16AE722-A306-4811-B102-B0E1EEDAD4A8}" type="datetime1">
              <a:rPr lang="en-GB" altLang="en-US" smtClean="0">
                <a:solidFill>
                  <a:prstClr val="black">
                    <a:tint val="75000"/>
                  </a:prstClr>
                </a:solidFill>
              </a:rPr>
              <a:pPr>
                <a:defRPr/>
              </a:pPr>
              <a:t>02/11/2017</a:t>
            </a:fld>
            <a:endParaRPr lang="en-GB" altLang="en-US">
              <a:solidFill>
                <a:srgbClr val="FFFFFF"/>
              </a:solidFill>
            </a:endParaRPr>
          </a:p>
        </p:txBody>
      </p:sp>
      <p:sp>
        <p:nvSpPr>
          <p:cNvPr id="5" name="Footer Placeholder 4"/>
          <p:cNvSpPr>
            <a:spLocks noGrp="1"/>
          </p:cNvSpPr>
          <p:nvPr>
            <p:ph type="ftr" sz="quarter" idx="11"/>
          </p:nvPr>
        </p:nvSpPr>
        <p:spPr/>
        <p:txBody>
          <a:bodyPr/>
          <a:lstStyle/>
          <a:p>
            <a:pPr>
              <a:defRPr/>
            </a:pPr>
            <a:endParaRPr lang="en-GB" altLang="en-US">
              <a:solidFill>
                <a:srgbClr val="FFFFFF"/>
              </a:solidFill>
            </a:endParaRPr>
          </a:p>
        </p:txBody>
      </p:sp>
      <p:sp>
        <p:nvSpPr>
          <p:cNvPr id="6" name="Slide Number Placeholder 5"/>
          <p:cNvSpPr>
            <a:spLocks noGrp="1"/>
          </p:cNvSpPr>
          <p:nvPr>
            <p:ph type="sldNum" sz="quarter" idx="12"/>
          </p:nvPr>
        </p:nvSpPr>
        <p:spPr/>
        <p:txBody>
          <a:bodyPr/>
          <a:lstStyle/>
          <a:p>
            <a:fld id="{45268B56-0CA7-4DFB-AA40-E9EAE5345E98}" type="slidenum">
              <a:rPr lang="en-GB" altLang="en-US" smtClean="0">
                <a:solidFill>
                  <a:prstClr val="black">
                    <a:tint val="75000"/>
                  </a:prstClr>
                </a:solidFill>
              </a:rPr>
              <a:pPr/>
              <a:t>‹#›</a:t>
            </a:fld>
            <a:endParaRPr lang="en-GB" altLang="en-US">
              <a:solidFill>
                <a:prstClr val="black">
                  <a:tint val="75000"/>
                </a:prstClr>
              </a:solidFill>
            </a:endParaRPr>
          </a:p>
        </p:txBody>
      </p:sp>
    </p:spTree>
    <p:extLst>
      <p:ext uri="{BB962C8B-B14F-4D97-AF65-F5344CB8AC3E}">
        <p14:creationId xmlns:p14="http://schemas.microsoft.com/office/powerpoint/2010/main" val="3761902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a:defRPr/>
            </a:pPr>
            <a:fld id="{FF2C1D18-99D8-446F-82B5-2C8F81451C91}" type="datetime1">
              <a:rPr lang="en-GB" altLang="en-US" smtClean="0">
                <a:solidFill>
                  <a:prstClr val="black">
                    <a:tint val="75000"/>
                  </a:prstClr>
                </a:solidFill>
              </a:rPr>
              <a:pPr>
                <a:defRPr/>
              </a:pPr>
              <a:t>02/11/2017</a:t>
            </a:fld>
            <a:endParaRPr lang="en-GB" altLang="en-US">
              <a:solidFill>
                <a:srgbClr val="FFFFFF"/>
              </a:solidFill>
            </a:endParaRPr>
          </a:p>
        </p:txBody>
      </p:sp>
      <p:sp>
        <p:nvSpPr>
          <p:cNvPr id="5" name="Footer Placeholder 4"/>
          <p:cNvSpPr>
            <a:spLocks noGrp="1"/>
          </p:cNvSpPr>
          <p:nvPr>
            <p:ph type="ftr" sz="quarter" idx="11"/>
          </p:nvPr>
        </p:nvSpPr>
        <p:spPr/>
        <p:txBody>
          <a:bodyPr/>
          <a:lstStyle/>
          <a:p>
            <a:pPr>
              <a:defRPr/>
            </a:pPr>
            <a:endParaRPr lang="en-GB" altLang="en-US">
              <a:solidFill>
                <a:srgbClr val="FFFFFF"/>
              </a:solidFill>
            </a:endParaRPr>
          </a:p>
        </p:txBody>
      </p:sp>
      <p:sp>
        <p:nvSpPr>
          <p:cNvPr id="6" name="Slide Number Placeholder 5"/>
          <p:cNvSpPr>
            <a:spLocks noGrp="1"/>
          </p:cNvSpPr>
          <p:nvPr>
            <p:ph type="sldNum" sz="quarter" idx="12"/>
          </p:nvPr>
        </p:nvSpPr>
        <p:spPr/>
        <p:txBody>
          <a:bodyPr/>
          <a:lstStyle/>
          <a:p>
            <a:fld id="{5A73BB58-6DE4-4812-B886-7708599605AF}" type="slidenum">
              <a:rPr lang="en-GB" altLang="en-US" smtClean="0">
                <a:solidFill>
                  <a:prstClr val="black">
                    <a:tint val="75000"/>
                  </a:prstClr>
                </a:solidFill>
              </a:rPr>
              <a:pPr/>
              <a:t>‹#›</a:t>
            </a:fld>
            <a:endParaRPr lang="en-GB" altLang="en-US">
              <a:solidFill>
                <a:prstClr val="black">
                  <a:tint val="75000"/>
                </a:prstClr>
              </a:solidFill>
            </a:endParaRPr>
          </a:p>
        </p:txBody>
      </p:sp>
    </p:spTree>
    <p:extLst>
      <p:ext uri="{BB962C8B-B14F-4D97-AF65-F5344CB8AC3E}">
        <p14:creationId xmlns:p14="http://schemas.microsoft.com/office/powerpoint/2010/main" val="6861233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9C5B561A-EBB1-44AD-8142-FD29D16B46FE}" type="datetimeFigureOut">
              <a:rPr lang="en-GB" smtClean="0"/>
              <a:t>02/11/2017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FCF11FC-259D-4323-BD86-279B0D1B93E7}" type="slidenum">
              <a:rPr lang="en-GB" smtClean="0"/>
              <a:t>‹#›</a:t>
            </a:fld>
            <a:endParaRPr lang="en-GB"/>
          </a:p>
        </p:txBody>
      </p:sp>
    </p:spTree>
    <p:extLst>
      <p:ext uri="{BB962C8B-B14F-4D97-AF65-F5344CB8AC3E}">
        <p14:creationId xmlns:p14="http://schemas.microsoft.com/office/powerpoint/2010/main" val="3322456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a:defRPr/>
            </a:pPr>
            <a:fld id="{D2E28BBE-4E92-4B2E-9C6F-C30F1CA4714D}" type="datetime1">
              <a:rPr lang="en-GB" altLang="en-US" smtClean="0"/>
              <a:pPr>
                <a:defRPr/>
              </a:pPr>
              <a:t>02/11/2017</a:t>
            </a:fld>
            <a:endParaRPr lang="en-GB" altLang="en-US">
              <a:solidFill>
                <a:srgbClr val="FFFFFF"/>
              </a:solidFill>
            </a:endParaRPr>
          </a:p>
        </p:txBody>
      </p:sp>
      <p:sp>
        <p:nvSpPr>
          <p:cNvPr id="5" name="Footer Placeholder 4"/>
          <p:cNvSpPr>
            <a:spLocks noGrp="1"/>
          </p:cNvSpPr>
          <p:nvPr>
            <p:ph type="ftr" sz="quarter" idx="11"/>
          </p:nvPr>
        </p:nvSpPr>
        <p:spPr/>
        <p:txBody>
          <a:bodyPr/>
          <a:lstStyle/>
          <a:p>
            <a:pPr>
              <a:defRPr/>
            </a:pPr>
            <a:r>
              <a:rPr lang="en-GB" altLang="en-US" smtClean="0"/>
              <a:t>© The University of Sheffield</a:t>
            </a:r>
            <a:endParaRPr lang="en-GB" altLang="en-US">
              <a:solidFill>
                <a:srgbClr val="FFFFFF"/>
              </a:solidFill>
            </a:endParaRPr>
          </a:p>
        </p:txBody>
      </p:sp>
      <p:sp>
        <p:nvSpPr>
          <p:cNvPr id="6" name="Slide Number Placeholder 5"/>
          <p:cNvSpPr>
            <a:spLocks noGrp="1"/>
          </p:cNvSpPr>
          <p:nvPr>
            <p:ph type="sldNum" sz="quarter" idx="12"/>
          </p:nvPr>
        </p:nvSpPr>
        <p:spPr/>
        <p:txBody>
          <a:bodyPr/>
          <a:lstStyle/>
          <a:p>
            <a:fld id="{22230EF6-6C13-413D-A541-8FA2732E8850}" type="slidenum">
              <a:rPr lang="en-GB" altLang="en-US" smtClean="0"/>
              <a:pPr/>
              <a:t>‹#›</a:t>
            </a:fld>
            <a:endParaRPr lang="en-GB" altLang="en-US"/>
          </a:p>
        </p:txBody>
      </p:sp>
    </p:spTree>
    <p:extLst>
      <p:ext uri="{BB962C8B-B14F-4D97-AF65-F5344CB8AC3E}">
        <p14:creationId xmlns:p14="http://schemas.microsoft.com/office/powerpoint/2010/main" val="25893840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A467565F-3B61-4463-AF31-715DDB2FEEA7}" type="datetime1">
              <a:rPr lang="en-GB" altLang="en-US" smtClean="0"/>
              <a:pPr>
                <a:defRPr/>
              </a:pPr>
              <a:t>02/11/2017</a:t>
            </a:fld>
            <a:endParaRPr lang="en-GB" altLang="en-US">
              <a:solidFill>
                <a:srgbClr val="FFFFFF"/>
              </a:solidFill>
            </a:endParaRPr>
          </a:p>
        </p:txBody>
      </p:sp>
      <p:sp>
        <p:nvSpPr>
          <p:cNvPr id="5" name="Footer Placeholder 4"/>
          <p:cNvSpPr>
            <a:spLocks noGrp="1"/>
          </p:cNvSpPr>
          <p:nvPr>
            <p:ph type="ftr" sz="quarter" idx="11"/>
          </p:nvPr>
        </p:nvSpPr>
        <p:spPr/>
        <p:txBody>
          <a:bodyPr/>
          <a:lstStyle/>
          <a:p>
            <a:pPr>
              <a:defRPr/>
            </a:pPr>
            <a:r>
              <a:rPr lang="en-GB" altLang="en-US" smtClean="0"/>
              <a:t>© The University of Sheffield</a:t>
            </a:r>
            <a:endParaRPr lang="en-GB" altLang="en-US">
              <a:solidFill>
                <a:srgbClr val="FFFFFF"/>
              </a:solidFill>
            </a:endParaRPr>
          </a:p>
        </p:txBody>
      </p:sp>
      <p:sp>
        <p:nvSpPr>
          <p:cNvPr id="6" name="Slide Number Placeholder 5"/>
          <p:cNvSpPr>
            <a:spLocks noGrp="1"/>
          </p:cNvSpPr>
          <p:nvPr>
            <p:ph type="sldNum" sz="quarter" idx="12"/>
          </p:nvPr>
        </p:nvSpPr>
        <p:spPr/>
        <p:txBody>
          <a:bodyPr/>
          <a:lstStyle/>
          <a:p>
            <a:fld id="{8BCB56F7-4D83-458B-97D3-4C8752BAF11D}" type="slidenum">
              <a:rPr lang="en-GB" altLang="en-US" smtClean="0"/>
              <a:pPr/>
              <a:t>‹#›</a:t>
            </a:fld>
            <a:endParaRPr lang="en-GB" altLang="en-US"/>
          </a:p>
        </p:txBody>
      </p:sp>
    </p:spTree>
    <p:extLst>
      <p:ext uri="{BB962C8B-B14F-4D97-AF65-F5344CB8AC3E}">
        <p14:creationId xmlns:p14="http://schemas.microsoft.com/office/powerpoint/2010/main" val="35625376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pPr>
              <a:defRPr/>
            </a:pPr>
            <a:fld id="{5D26A64D-9FA2-4D13-9558-2852C5F15463}" type="datetime1">
              <a:rPr lang="en-GB" altLang="en-US" smtClean="0"/>
              <a:pPr>
                <a:defRPr/>
              </a:pPr>
              <a:t>02/11/2017</a:t>
            </a:fld>
            <a:endParaRPr lang="en-GB" altLang="en-US">
              <a:solidFill>
                <a:srgbClr val="FFFFFF"/>
              </a:solidFill>
            </a:endParaRPr>
          </a:p>
        </p:txBody>
      </p:sp>
      <p:sp>
        <p:nvSpPr>
          <p:cNvPr id="6" name="Footer Placeholder 5"/>
          <p:cNvSpPr>
            <a:spLocks noGrp="1"/>
          </p:cNvSpPr>
          <p:nvPr>
            <p:ph type="ftr" sz="quarter" idx="11"/>
          </p:nvPr>
        </p:nvSpPr>
        <p:spPr/>
        <p:txBody>
          <a:bodyPr/>
          <a:lstStyle/>
          <a:p>
            <a:pPr>
              <a:defRPr/>
            </a:pPr>
            <a:r>
              <a:rPr lang="en-GB" altLang="en-US" smtClean="0"/>
              <a:t>© The University of Sheffield</a:t>
            </a:r>
            <a:endParaRPr lang="en-GB" altLang="en-US">
              <a:solidFill>
                <a:srgbClr val="FFFFFF"/>
              </a:solidFill>
            </a:endParaRPr>
          </a:p>
        </p:txBody>
      </p:sp>
      <p:sp>
        <p:nvSpPr>
          <p:cNvPr id="7" name="Slide Number Placeholder 6"/>
          <p:cNvSpPr>
            <a:spLocks noGrp="1"/>
          </p:cNvSpPr>
          <p:nvPr>
            <p:ph type="sldNum" sz="quarter" idx="12"/>
          </p:nvPr>
        </p:nvSpPr>
        <p:spPr/>
        <p:txBody>
          <a:bodyPr/>
          <a:lstStyle/>
          <a:p>
            <a:fld id="{DF6B732B-1821-437D-A8A8-C7D0648FA8F8}" type="slidenum">
              <a:rPr lang="en-GB" altLang="en-US" smtClean="0"/>
              <a:pPr/>
              <a:t>‹#›</a:t>
            </a:fld>
            <a:endParaRPr lang="en-GB" altLang="en-US"/>
          </a:p>
        </p:txBody>
      </p:sp>
    </p:spTree>
    <p:extLst>
      <p:ext uri="{BB962C8B-B14F-4D97-AF65-F5344CB8AC3E}">
        <p14:creationId xmlns:p14="http://schemas.microsoft.com/office/powerpoint/2010/main" val="39078504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pPr>
              <a:defRPr/>
            </a:pPr>
            <a:fld id="{E881CAC8-2AA2-4946-B5D9-DF06D2EF0911}" type="datetime1">
              <a:rPr lang="en-GB" altLang="en-US" smtClean="0"/>
              <a:pPr>
                <a:defRPr/>
              </a:pPr>
              <a:t>02/11/2017</a:t>
            </a:fld>
            <a:endParaRPr lang="en-GB" altLang="en-US">
              <a:solidFill>
                <a:srgbClr val="FFFFFF"/>
              </a:solidFill>
            </a:endParaRPr>
          </a:p>
        </p:txBody>
      </p:sp>
      <p:sp>
        <p:nvSpPr>
          <p:cNvPr id="8" name="Footer Placeholder 7"/>
          <p:cNvSpPr>
            <a:spLocks noGrp="1"/>
          </p:cNvSpPr>
          <p:nvPr>
            <p:ph type="ftr" sz="quarter" idx="11"/>
          </p:nvPr>
        </p:nvSpPr>
        <p:spPr/>
        <p:txBody>
          <a:bodyPr/>
          <a:lstStyle/>
          <a:p>
            <a:pPr>
              <a:defRPr/>
            </a:pPr>
            <a:r>
              <a:rPr lang="en-GB" altLang="en-US" smtClean="0"/>
              <a:t>© The University of Sheffield</a:t>
            </a:r>
            <a:endParaRPr lang="en-GB" altLang="en-US">
              <a:solidFill>
                <a:srgbClr val="FFFFFF"/>
              </a:solidFill>
            </a:endParaRPr>
          </a:p>
        </p:txBody>
      </p:sp>
      <p:sp>
        <p:nvSpPr>
          <p:cNvPr id="9" name="Slide Number Placeholder 8"/>
          <p:cNvSpPr>
            <a:spLocks noGrp="1"/>
          </p:cNvSpPr>
          <p:nvPr>
            <p:ph type="sldNum" sz="quarter" idx="12"/>
          </p:nvPr>
        </p:nvSpPr>
        <p:spPr/>
        <p:txBody>
          <a:bodyPr/>
          <a:lstStyle/>
          <a:p>
            <a:fld id="{0D49BE69-2DCB-4A16-A002-FFEA19AA21B4}" type="slidenum">
              <a:rPr lang="en-GB" altLang="en-US" smtClean="0"/>
              <a:pPr/>
              <a:t>‹#›</a:t>
            </a:fld>
            <a:endParaRPr lang="en-GB" altLang="en-US"/>
          </a:p>
        </p:txBody>
      </p:sp>
    </p:spTree>
    <p:extLst>
      <p:ext uri="{BB962C8B-B14F-4D97-AF65-F5344CB8AC3E}">
        <p14:creationId xmlns:p14="http://schemas.microsoft.com/office/powerpoint/2010/main" val="19760720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pPr>
              <a:defRPr/>
            </a:pPr>
            <a:fld id="{E5BA7B6D-8FDC-4695-AFC1-B99D1D3554E6}" type="datetime1">
              <a:rPr lang="en-GB" altLang="en-US" smtClean="0"/>
              <a:pPr>
                <a:defRPr/>
              </a:pPr>
              <a:t>02/11/2017</a:t>
            </a:fld>
            <a:endParaRPr lang="en-GB" altLang="en-US">
              <a:solidFill>
                <a:srgbClr val="FFFFFF"/>
              </a:solidFill>
            </a:endParaRPr>
          </a:p>
        </p:txBody>
      </p:sp>
      <p:sp>
        <p:nvSpPr>
          <p:cNvPr id="4" name="Footer Placeholder 3"/>
          <p:cNvSpPr>
            <a:spLocks noGrp="1"/>
          </p:cNvSpPr>
          <p:nvPr>
            <p:ph type="ftr" sz="quarter" idx="11"/>
          </p:nvPr>
        </p:nvSpPr>
        <p:spPr/>
        <p:txBody>
          <a:bodyPr/>
          <a:lstStyle/>
          <a:p>
            <a:pPr>
              <a:defRPr/>
            </a:pPr>
            <a:r>
              <a:rPr lang="en-GB" altLang="en-US" smtClean="0"/>
              <a:t>© The University of Sheffield</a:t>
            </a:r>
            <a:endParaRPr lang="en-GB" altLang="en-US">
              <a:solidFill>
                <a:srgbClr val="FFFFFF"/>
              </a:solidFill>
            </a:endParaRPr>
          </a:p>
        </p:txBody>
      </p:sp>
      <p:sp>
        <p:nvSpPr>
          <p:cNvPr id="5" name="Slide Number Placeholder 4"/>
          <p:cNvSpPr>
            <a:spLocks noGrp="1"/>
          </p:cNvSpPr>
          <p:nvPr>
            <p:ph type="sldNum" sz="quarter" idx="12"/>
          </p:nvPr>
        </p:nvSpPr>
        <p:spPr/>
        <p:txBody>
          <a:bodyPr/>
          <a:lstStyle/>
          <a:p>
            <a:fld id="{2B3D9A25-F98D-42E0-BB63-92B1686EA221}" type="slidenum">
              <a:rPr lang="en-GB" altLang="en-US" smtClean="0"/>
              <a:pPr/>
              <a:t>‹#›</a:t>
            </a:fld>
            <a:endParaRPr lang="en-GB" altLang="en-US"/>
          </a:p>
        </p:txBody>
      </p:sp>
    </p:spTree>
    <p:extLst>
      <p:ext uri="{BB962C8B-B14F-4D97-AF65-F5344CB8AC3E}">
        <p14:creationId xmlns:p14="http://schemas.microsoft.com/office/powerpoint/2010/main" val="34347607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5B561A-EBB1-44AD-8142-FD29D16B46FE}" type="datetimeFigureOut">
              <a:rPr lang="en-GB" smtClean="0"/>
              <a:t>02/11/2017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FCF11FC-259D-4323-BD86-279B0D1B93E7}" type="slidenum">
              <a:rPr lang="en-GB" smtClean="0"/>
              <a:t>‹#›</a:t>
            </a:fld>
            <a:endParaRPr lang="en-GB"/>
          </a:p>
        </p:txBody>
      </p:sp>
    </p:spTree>
    <p:extLst>
      <p:ext uri="{BB962C8B-B14F-4D97-AF65-F5344CB8AC3E}">
        <p14:creationId xmlns:p14="http://schemas.microsoft.com/office/powerpoint/2010/main" val="32476317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A7EF3568-7267-4092-AE65-62E8CB90008F}" type="datetime1">
              <a:rPr lang="en-GB" altLang="en-US" smtClean="0"/>
              <a:pPr>
                <a:defRPr/>
              </a:pPr>
              <a:t>02/11/2017</a:t>
            </a:fld>
            <a:endParaRPr lang="en-GB" altLang="en-US">
              <a:solidFill>
                <a:srgbClr val="FFFFFF"/>
              </a:solidFill>
            </a:endParaRPr>
          </a:p>
        </p:txBody>
      </p:sp>
      <p:sp>
        <p:nvSpPr>
          <p:cNvPr id="6" name="Footer Placeholder 5"/>
          <p:cNvSpPr>
            <a:spLocks noGrp="1"/>
          </p:cNvSpPr>
          <p:nvPr>
            <p:ph type="ftr" sz="quarter" idx="11"/>
          </p:nvPr>
        </p:nvSpPr>
        <p:spPr/>
        <p:txBody>
          <a:bodyPr/>
          <a:lstStyle/>
          <a:p>
            <a:pPr>
              <a:defRPr/>
            </a:pPr>
            <a:r>
              <a:rPr lang="en-GB" altLang="en-US" smtClean="0"/>
              <a:t>© The University of Sheffield</a:t>
            </a:r>
            <a:endParaRPr lang="en-GB" altLang="en-US">
              <a:solidFill>
                <a:srgbClr val="FFFFFF"/>
              </a:solidFill>
            </a:endParaRPr>
          </a:p>
        </p:txBody>
      </p:sp>
      <p:sp>
        <p:nvSpPr>
          <p:cNvPr id="7" name="Slide Number Placeholder 6"/>
          <p:cNvSpPr>
            <a:spLocks noGrp="1"/>
          </p:cNvSpPr>
          <p:nvPr>
            <p:ph type="sldNum" sz="quarter" idx="12"/>
          </p:nvPr>
        </p:nvSpPr>
        <p:spPr/>
        <p:txBody>
          <a:bodyPr/>
          <a:lstStyle/>
          <a:p>
            <a:fld id="{81AA7024-C831-4161-9BC7-310DE17BFF67}" type="slidenum">
              <a:rPr lang="en-GB" altLang="en-US" smtClean="0"/>
              <a:pPr/>
              <a:t>‹#›</a:t>
            </a:fld>
            <a:endParaRPr lang="en-GB" altLang="en-US"/>
          </a:p>
        </p:txBody>
      </p:sp>
    </p:spTree>
    <p:extLst>
      <p:ext uri="{BB962C8B-B14F-4D97-AF65-F5344CB8AC3E}">
        <p14:creationId xmlns:p14="http://schemas.microsoft.com/office/powerpoint/2010/main" val="9420723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a:defRPr/>
            </a:pPr>
            <a:fld id="{25523C14-9783-4A1D-90B9-E1AE782856F9}" type="datetime1">
              <a:rPr lang="en-GB" altLang="en-US" smtClean="0">
                <a:solidFill>
                  <a:prstClr val="black">
                    <a:tint val="75000"/>
                  </a:prstClr>
                </a:solidFill>
              </a:rPr>
              <a:pPr>
                <a:defRPr/>
              </a:pPr>
              <a:t>02/11/2017</a:t>
            </a:fld>
            <a:endParaRPr lang="en-GB" altLang="en-US">
              <a:solidFill>
                <a:srgbClr val="FFFFFF"/>
              </a:solidFill>
            </a:endParaRPr>
          </a:p>
        </p:txBody>
      </p:sp>
      <p:sp>
        <p:nvSpPr>
          <p:cNvPr id="5" name="Footer Placeholder 4"/>
          <p:cNvSpPr>
            <a:spLocks noGrp="1"/>
          </p:cNvSpPr>
          <p:nvPr>
            <p:ph type="ftr" sz="quarter" idx="11"/>
          </p:nvPr>
        </p:nvSpPr>
        <p:spPr/>
        <p:txBody>
          <a:bodyPr/>
          <a:lstStyle/>
          <a:p>
            <a:pPr>
              <a:defRPr/>
            </a:pPr>
            <a:endParaRPr lang="en-GB" altLang="en-US">
              <a:solidFill>
                <a:srgbClr val="FFFFFF"/>
              </a:solidFill>
            </a:endParaRPr>
          </a:p>
        </p:txBody>
      </p:sp>
      <p:sp>
        <p:nvSpPr>
          <p:cNvPr id="6" name="Slide Number Placeholder 5"/>
          <p:cNvSpPr>
            <a:spLocks noGrp="1"/>
          </p:cNvSpPr>
          <p:nvPr>
            <p:ph type="sldNum" sz="quarter" idx="12"/>
          </p:nvPr>
        </p:nvSpPr>
        <p:spPr/>
        <p:txBody>
          <a:bodyPr/>
          <a:lstStyle/>
          <a:p>
            <a:fld id="{22230EF6-6C13-413D-A541-8FA2732E8850}" type="slidenum">
              <a:rPr lang="en-GB" altLang="en-US" smtClean="0">
                <a:solidFill>
                  <a:prstClr val="black">
                    <a:tint val="75000"/>
                  </a:prstClr>
                </a:solidFill>
              </a:rPr>
              <a:pPr/>
              <a:t>‹#›</a:t>
            </a:fld>
            <a:endParaRPr lang="en-GB" altLang="en-US">
              <a:solidFill>
                <a:prstClr val="black">
                  <a:tint val="75000"/>
                </a:prstClr>
              </a:solidFill>
            </a:endParaRPr>
          </a:p>
        </p:txBody>
      </p:sp>
    </p:spTree>
    <p:extLst>
      <p:ext uri="{BB962C8B-B14F-4D97-AF65-F5344CB8AC3E}">
        <p14:creationId xmlns:p14="http://schemas.microsoft.com/office/powerpoint/2010/main" val="25846496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653BCCE3-0B7C-459F-9AFB-98D2A582A1E8}" type="datetime1">
              <a:rPr lang="en-GB" altLang="en-US" smtClean="0"/>
              <a:pPr>
                <a:defRPr/>
              </a:pPr>
              <a:t>02/11/2017</a:t>
            </a:fld>
            <a:endParaRPr lang="en-GB" altLang="en-US">
              <a:solidFill>
                <a:srgbClr val="FFFFFF"/>
              </a:solidFill>
            </a:endParaRPr>
          </a:p>
        </p:txBody>
      </p:sp>
      <p:sp>
        <p:nvSpPr>
          <p:cNvPr id="6" name="Footer Placeholder 5"/>
          <p:cNvSpPr>
            <a:spLocks noGrp="1"/>
          </p:cNvSpPr>
          <p:nvPr>
            <p:ph type="ftr" sz="quarter" idx="11"/>
          </p:nvPr>
        </p:nvSpPr>
        <p:spPr/>
        <p:txBody>
          <a:bodyPr/>
          <a:lstStyle/>
          <a:p>
            <a:pPr>
              <a:defRPr/>
            </a:pPr>
            <a:r>
              <a:rPr lang="en-GB" altLang="en-US" smtClean="0"/>
              <a:t>© The University of Sheffield</a:t>
            </a:r>
            <a:endParaRPr lang="en-GB" altLang="en-US">
              <a:solidFill>
                <a:srgbClr val="FFFFFF"/>
              </a:solidFill>
            </a:endParaRPr>
          </a:p>
        </p:txBody>
      </p:sp>
      <p:sp>
        <p:nvSpPr>
          <p:cNvPr id="7" name="Slide Number Placeholder 6"/>
          <p:cNvSpPr>
            <a:spLocks noGrp="1"/>
          </p:cNvSpPr>
          <p:nvPr>
            <p:ph type="sldNum" sz="quarter" idx="12"/>
          </p:nvPr>
        </p:nvSpPr>
        <p:spPr/>
        <p:txBody>
          <a:bodyPr/>
          <a:lstStyle/>
          <a:p>
            <a:fld id="{E71C68E2-A9D6-4963-AD86-963FE7522747}" type="slidenum">
              <a:rPr lang="en-GB" altLang="en-US" smtClean="0"/>
              <a:pPr/>
              <a:t>‹#›</a:t>
            </a:fld>
            <a:endParaRPr lang="en-GB" altLang="en-US"/>
          </a:p>
        </p:txBody>
      </p:sp>
    </p:spTree>
    <p:extLst>
      <p:ext uri="{BB962C8B-B14F-4D97-AF65-F5344CB8AC3E}">
        <p14:creationId xmlns:p14="http://schemas.microsoft.com/office/powerpoint/2010/main" val="8144178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a:defRPr/>
            </a:pPr>
            <a:fld id="{1ECA9C82-3AB1-436C-91CF-CE7B793EE7F5}" type="datetime1">
              <a:rPr lang="en-GB" altLang="en-US" smtClean="0"/>
              <a:pPr>
                <a:defRPr/>
              </a:pPr>
              <a:t>02/11/2017</a:t>
            </a:fld>
            <a:endParaRPr lang="en-GB" altLang="en-US">
              <a:solidFill>
                <a:srgbClr val="FFFFFF"/>
              </a:solidFill>
            </a:endParaRPr>
          </a:p>
        </p:txBody>
      </p:sp>
      <p:sp>
        <p:nvSpPr>
          <p:cNvPr id="5" name="Footer Placeholder 4"/>
          <p:cNvSpPr>
            <a:spLocks noGrp="1"/>
          </p:cNvSpPr>
          <p:nvPr>
            <p:ph type="ftr" sz="quarter" idx="11"/>
          </p:nvPr>
        </p:nvSpPr>
        <p:spPr/>
        <p:txBody>
          <a:bodyPr/>
          <a:lstStyle/>
          <a:p>
            <a:pPr>
              <a:defRPr/>
            </a:pPr>
            <a:r>
              <a:rPr lang="en-GB" altLang="en-US" smtClean="0"/>
              <a:t>© The University of Sheffield</a:t>
            </a:r>
            <a:endParaRPr lang="en-GB" altLang="en-US">
              <a:solidFill>
                <a:srgbClr val="FFFFFF"/>
              </a:solidFill>
            </a:endParaRPr>
          </a:p>
        </p:txBody>
      </p:sp>
      <p:sp>
        <p:nvSpPr>
          <p:cNvPr id="6" name="Slide Number Placeholder 5"/>
          <p:cNvSpPr>
            <a:spLocks noGrp="1"/>
          </p:cNvSpPr>
          <p:nvPr>
            <p:ph type="sldNum" sz="quarter" idx="12"/>
          </p:nvPr>
        </p:nvSpPr>
        <p:spPr/>
        <p:txBody>
          <a:bodyPr/>
          <a:lstStyle/>
          <a:p>
            <a:fld id="{45268B56-0CA7-4DFB-AA40-E9EAE5345E98}" type="slidenum">
              <a:rPr lang="en-GB" altLang="en-US" smtClean="0"/>
              <a:pPr/>
              <a:t>‹#›</a:t>
            </a:fld>
            <a:endParaRPr lang="en-GB" altLang="en-US"/>
          </a:p>
        </p:txBody>
      </p:sp>
    </p:spTree>
    <p:extLst>
      <p:ext uri="{BB962C8B-B14F-4D97-AF65-F5344CB8AC3E}">
        <p14:creationId xmlns:p14="http://schemas.microsoft.com/office/powerpoint/2010/main" val="22650812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a:defRPr/>
            </a:pPr>
            <a:fld id="{275B104A-A348-4CDD-86FE-080EE3B8EC7A}" type="datetime1">
              <a:rPr lang="en-GB" altLang="en-US" smtClean="0"/>
              <a:pPr>
                <a:defRPr/>
              </a:pPr>
              <a:t>02/11/2017</a:t>
            </a:fld>
            <a:endParaRPr lang="en-GB" altLang="en-US">
              <a:solidFill>
                <a:srgbClr val="FFFFFF"/>
              </a:solidFill>
            </a:endParaRPr>
          </a:p>
        </p:txBody>
      </p:sp>
      <p:sp>
        <p:nvSpPr>
          <p:cNvPr id="5" name="Footer Placeholder 4"/>
          <p:cNvSpPr>
            <a:spLocks noGrp="1"/>
          </p:cNvSpPr>
          <p:nvPr>
            <p:ph type="ftr" sz="quarter" idx="11"/>
          </p:nvPr>
        </p:nvSpPr>
        <p:spPr/>
        <p:txBody>
          <a:bodyPr/>
          <a:lstStyle/>
          <a:p>
            <a:pPr>
              <a:defRPr/>
            </a:pPr>
            <a:r>
              <a:rPr lang="en-GB" altLang="en-US" smtClean="0"/>
              <a:t>© The University of Sheffield</a:t>
            </a:r>
            <a:endParaRPr lang="en-GB" altLang="en-US">
              <a:solidFill>
                <a:srgbClr val="FFFFFF"/>
              </a:solidFill>
            </a:endParaRPr>
          </a:p>
        </p:txBody>
      </p:sp>
      <p:sp>
        <p:nvSpPr>
          <p:cNvPr id="6" name="Slide Number Placeholder 5"/>
          <p:cNvSpPr>
            <a:spLocks noGrp="1"/>
          </p:cNvSpPr>
          <p:nvPr>
            <p:ph type="sldNum" sz="quarter" idx="12"/>
          </p:nvPr>
        </p:nvSpPr>
        <p:spPr/>
        <p:txBody>
          <a:bodyPr/>
          <a:lstStyle/>
          <a:p>
            <a:fld id="{5A73BB58-6DE4-4812-B886-7708599605AF}" type="slidenum">
              <a:rPr lang="en-GB" altLang="en-US" smtClean="0"/>
              <a:pPr/>
              <a:t>‹#›</a:t>
            </a:fld>
            <a:endParaRPr lang="en-GB" altLang="en-US"/>
          </a:p>
        </p:txBody>
      </p:sp>
    </p:spTree>
    <p:extLst>
      <p:ext uri="{BB962C8B-B14F-4D97-AF65-F5344CB8AC3E}">
        <p14:creationId xmlns:p14="http://schemas.microsoft.com/office/powerpoint/2010/main" val="627244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F7B2EFD1-DB50-4941-9A0B-353FD47C67F8}" type="datetime1">
              <a:rPr lang="en-GB" altLang="en-US" smtClean="0">
                <a:solidFill>
                  <a:prstClr val="black">
                    <a:tint val="75000"/>
                  </a:prstClr>
                </a:solidFill>
              </a:rPr>
              <a:pPr>
                <a:defRPr/>
              </a:pPr>
              <a:t>02/11/2017</a:t>
            </a:fld>
            <a:endParaRPr lang="en-GB" altLang="en-US">
              <a:solidFill>
                <a:srgbClr val="FFFFFF"/>
              </a:solidFill>
            </a:endParaRPr>
          </a:p>
        </p:txBody>
      </p:sp>
      <p:sp>
        <p:nvSpPr>
          <p:cNvPr id="5" name="Footer Placeholder 4"/>
          <p:cNvSpPr>
            <a:spLocks noGrp="1"/>
          </p:cNvSpPr>
          <p:nvPr>
            <p:ph type="ftr" sz="quarter" idx="11"/>
          </p:nvPr>
        </p:nvSpPr>
        <p:spPr/>
        <p:txBody>
          <a:bodyPr/>
          <a:lstStyle/>
          <a:p>
            <a:pPr>
              <a:defRPr/>
            </a:pPr>
            <a:endParaRPr lang="en-GB" altLang="en-US">
              <a:solidFill>
                <a:srgbClr val="FFFFFF"/>
              </a:solidFill>
            </a:endParaRPr>
          </a:p>
        </p:txBody>
      </p:sp>
      <p:sp>
        <p:nvSpPr>
          <p:cNvPr id="6" name="Slide Number Placeholder 5"/>
          <p:cNvSpPr>
            <a:spLocks noGrp="1"/>
          </p:cNvSpPr>
          <p:nvPr>
            <p:ph type="sldNum" sz="quarter" idx="12"/>
          </p:nvPr>
        </p:nvSpPr>
        <p:spPr/>
        <p:txBody>
          <a:bodyPr/>
          <a:lstStyle/>
          <a:p>
            <a:fld id="{8BCB56F7-4D83-458B-97D3-4C8752BAF11D}" type="slidenum">
              <a:rPr lang="en-GB" altLang="en-US" smtClean="0">
                <a:solidFill>
                  <a:prstClr val="black">
                    <a:tint val="75000"/>
                  </a:prstClr>
                </a:solidFill>
              </a:rPr>
              <a:pPr/>
              <a:t>‹#›</a:t>
            </a:fld>
            <a:endParaRPr lang="en-GB" altLang="en-US">
              <a:solidFill>
                <a:prstClr val="black">
                  <a:tint val="75000"/>
                </a:prstClr>
              </a:solidFill>
            </a:endParaRPr>
          </a:p>
        </p:txBody>
      </p:sp>
    </p:spTree>
    <p:extLst>
      <p:ext uri="{BB962C8B-B14F-4D97-AF65-F5344CB8AC3E}">
        <p14:creationId xmlns:p14="http://schemas.microsoft.com/office/powerpoint/2010/main" val="1010583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pPr>
              <a:defRPr/>
            </a:pPr>
            <a:fld id="{E17DE4F0-1BCD-48FE-9228-A76C5E0D6640}" type="datetime1">
              <a:rPr lang="en-GB" altLang="en-US" smtClean="0">
                <a:solidFill>
                  <a:prstClr val="black">
                    <a:tint val="75000"/>
                  </a:prstClr>
                </a:solidFill>
              </a:rPr>
              <a:pPr>
                <a:defRPr/>
              </a:pPr>
              <a:t>02/11/2017</a:t>
            </a:fld>
            <a:endParaRPr lang="en-GB" altLang="en-US">
              <a:solidFill>
                <a:srgbClr val="FFFFFF"/>
              </a:solidFill>
            </a:endParaRPr>
          </a:p>
        </p:txBody>
      </p:sp>
      <p:sp>
        <p:nvSpPr>
          <p:cNvPr id="6" name="Footer Placeholder 5"/>
          <p:cNvSpPr>
            <a:spLocks noGrp="1"/>
          </p:cNvSpPr>
          <p:nvPr>
            <p:ph type="ftr" sz="quarter" idx="11"/>
          </p:nvPr>
        </p:nvSpPr>
        <p:spPr/>
        <p:txBody>
          <a:bodyPr/>
          <a:lstStyle/>
          <a:p>
            <a:pPr>
              <a:defRPr/>
            </a:pPr>
            <a:endParaRPr lang="en-GB" altLang="en-US">
              <a:solidFill>
                <a:srgbClr val="FFFFFF"/>
              </a:solidFill>
            </a:endParaRPr>
          </a:p>
        </p:txBody>
      </p:sp>
      <p:sp>
        <p:nvSpPr>
          <p:cNvPr id="7" name="Slide Number Placeholder 6"/>
          <p:cNvSpPr>
            <a:spLocks noGrp="1"/>
          </p:cNvSpPr>
          <p:nvPr>
            <p:ph type="sldNum" sz="quarter" idx="12"/>
          </p:nvPr>
        </p:nvSpPr>
        <p:spPr/>
        <p:txBody>
          <a:bodyPr/>
          <a:lstStyle/>
          <a:p>
            <a:fld id="{DF6B732B-1821-437D-A8A8-C7D0648FA8F8}" type="slidenum">
              <a:rPr lang="en-GB" altLang="en-US" smtClean="0">
                <a:solidFill>
                  <a:prstClr val="black">
                    <a:tint val="75000"/>
                  </a:prstClr>
                </a:solidFill>
              </a:rPr>
              <a:pPr/>
              <a:t>‹#›</a:t>
            </a:fld>
            <a:endParaRPr lang="en-GB" altLang="en-US">
              <a:solidFill>
                <a:prstClr val="black">
                  <a:tint val="75000"/>
                </a:prstClr>
              </a:solidFill>
            </a:endParaRPr>
          </a:p>
        </p:txBody>
      </p:sp>
    </p:spTree>
    <p:extLst>
      <p:ext uri="{BB962C8B-B14F-4D97-AF65-F5344CB8AC3E}">
        <p14:creationId xmlns:p14="http://schemas.microsoft.com/office/powerpoint/2010/main" val="3186718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pPr>
              <a:defRPr/>
            </a:pPr>
            <a:fld id="{3389C665-C485-434B-969E-14F8178E18F0}" type="datetime1">
              <a:rPr lang="en-GB" altLang="en-US" smtClean="0">
                <a:solidFill>
                  <a:prstClr val="black">
                    <a:tint val="75000"/>
                  </a:prstClr>
                </a:solidFill>
              </a:rPr>
              <a:pPr>
                <a:defRPr/>
              </a:pPr>
              <a:t>02/11/2017</a:t>
            </a:fld>
            <a:endParaRPr lang="en-GB" altLang="en-US">
              <a:solidFill>
                <a:srgbClr val="FFFFFF"/>
              </a:solidFill>
            </a:endParaRPr>
          </a:p>
        </p:txBody>
      </p:sp>
      <p:sp>
        <p:nvSpPr>
          <p:cNvPr id="8" name="Footer Placeholder 7"/>
          <p:cNvSpPr>
            <a:spLocks noGrp="1"/>
          </p:cNvSpPr>
          <p:nvPr>
            <p:ph type="ftr" sz="quarter" idx="11"/>
          </p:nvPr>
        </p:nvSpPr>
        <p:spPr/>
        <p:txBody>
          <a:bodyPr/>
          <a:lstStyle/>
          <a:p>
            <a:pPr>
              <a:defRPr/>
            </a:pPr>
            <a:endParaRPr lang="en-GB" altLang="en-US">
              <a:solidFill>
                <a:srgbClr val="FFFFFF"/>
              </a:solidFill>
            </a:endParaRPr>
          </a:p>
        </p:txBody>
      </p:sp>
      <p:sp>
        <p:nvSpPr>
          <p:cNvPr id="9" name="Slide Number Placeholder 8"/>
          <p:cNvSpPr>
            <a:spLocks noGrp="1"/>
          </p:cNvSpPr>
          <p:nvPr>
            <p:ph type="sldNum" sz="quarter" idx="12"/>
          </p:nvPr>
        </p:nvSpPr>
        <p:spPr/>
        <p:txBody>
          <a:bodyPr/>
          <a:lstStyle/>
          <a:p>
            <a:fld id="{0D49BE69-2DCB-4A16-A002-FFEA19AA21B4}" type="slidenum">
              <a:rPr lang="en-GB" altLang="en-US" smtClean="0">
                <a:solidFill>
                  <a:prstClr val="black">
                    <a:tint val="75000"/>
                  </a:prstClr>
                </a:solidFill>
              </a:rPr>
              <a:pPr/>
              <a:t>‹#›</a:t>
            </a:fld>
            <a:endParaRPr lang="en-GB" altLang="en-US">
              <a:solidFill>
                <a:prstClr val="black">
                  <a:tint val="75000"/>
                </a:prstClr>
              </a:solidFill>
            </a:endParaRPr>
          </a:p>
        </p:txBody>
      </p:sp>
    </p:spTree>
    <p:extLst>
      <p:ext uri="{BB962C8B-B14F-4D97-AF65-F5344CB8AC3E}">
        <p14:creationId xmlns:p14="http://schemas.microsoft.com/office/powerpoint/2010/main" val="33208196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pPr>
              <a:defRPr/>
            </a:pPr>
            <a:fld id="{03BF1E82-A28A-4F15-8545-C7EE24F44E71}" type="datetime1">
              <a:rPr lang="en-GB" altLang="en-US" smtClean="0">
                <a:solidFill>
                  <a:prstClr val="black">
                    <a:tint val="75000"/>
                  </a:prstClr>
                </a:solidFill>
              </a:rPr>
              <a:pPr>
                <a:defRPr/>
              </a:pPr>
              <a:t>02/11/2017</a:t>
            </a:fld>
            <a:endParaRPr lang="en-GB" altLang="en-US">
              <a:solidFill>
                <a:srgbClr val="FFFFFF"/>
              </a:solidFill>
            </a:endParaRPr>
          </a:p>
        </p:txBody>
      </p:sp>
      <p:sp>
        <p:nvSpPr>
          <p:cNvPr id="4" name="Footer Placeholder 3"/>
          <p:cNvSpPr>
            <a:spLocks noGrp="1"/>
          </p:cNvSpPr>
          <p:nvPr>
            <p:ph type="ftr" sz="quarter" idx="11"/>
          </p:nvPr>
        </p:nvSpPr>
        <p:spPr/>
        <p:txBody>
          <a:bodyPr/>
          <a:lstStyle/>
          <a:p>
            <a:pPr>
              <a:defRPr/>
            </a:pPr>
            <a:endParaRPr lang="en-GB" altLang="en-US">
              <a:solidFill>
                <a:srgbClr val="FFFFFF"/>
              </a:solidFill>
            </a:endParaRPr>
          </a:p>
        </p:txBody>
      </p:sp>
      <p:sp>
        <p:nvSpPr>
          <p:cNvPr id="5" name="Slide Number Placeholder 4"/>
          <p:cNvSpPr>
            <a:spLocks noGrp="1"/>
          </p:cNvSpPr>
          <p:nvPr>
            <p:ph type="sldNum" sz="quarter" idx="12"/>
          </p:nvPr>
        </p:nvSpPr>
        <p:spPr/>
        <p:txBody>
          <a:bodyPr/>
          <a:lstStyle/>
          <a:p>
            <a:fld id="{2B3D9A25-F98D-42E0-BB63-92B1686EA221}" type="slidenum">
              <a:rPr lang="en-GB" altLang="en-US" smtClean="0">
                <a:solidFill>
                  <a:prstClr val="black">
                    <a:tint val="75000"/>
                  </a:prstClr>
                </a:solidFill>
              </a:rPr>
              <a:pPr/>
              <a:t>‹#›</a:t>
            </a:fld>
            <a:endParaRPr lang="en-GB" altLang="en-US">
              <a:solidFill>
                <a:prstClr val="black">
                  <a:tint val="75000"/>
                </a:prstClr>
              </a:solidFill>
            </a:endParaRPr>
          </a:p>
        </p:txBody>
      </p:sp>
    </p:spTree>
    <p:extLst>
      <p:ext uri="{BB962C8B-B14F-4D97-AF65-F5344CB8AC3E}">
        <p14:creationId xmlns:p14="http://schemas.microsoft.com/office/powerpoint/2010/main" val="11283914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1F7FC01F-5F3B-45A1-8108-EBFFD5557D24}" type="datetime1">
              <a:rPr lang="en-GB" altLang="en-US" smtClean="0">
                <a:solidFill>
                  <a:prstClr val="black">
                    <a:tint val="75000"/>
                  </a:prstClr>
                </a:solidFill>
              </a:rPr>
              <a:pPr>
                <a:defRPr/>
              </a:pPr>
              <a:t>02/11/2017</a:t>
            </a:fld>
            <a:endParaRPr lang="en-GB" altLang="en-US">
              <a:solidFill>
                <a:srgbClr val="FFFFFF"/>
              </a:solidFill>
            </a:endParaRPr>
          </a:p>
        </p:txBody>
      </p:sp>
      <p:sp>
        <p:nvSpPr>
          <p:cNvPr id="3" name="Footer Placeholder 2"/>
          <p:cNvSpPr>
            <a:spLocks noGrp="1"/>
          </p:cNvSpPr>
          <p:nvPr>
            <p:ph type="ftr" sz="quarter" idx="11"/>
          </p:nvPr>
        </p:nvSpPr>
        <p:spPr/>
        <p:txBody>
          <a:bodyPr/>
          <a:lstStyle/>
          <a:p>
            <a:pPr>
              <a:defRPr/>
            </a:pPr>
            <a:endParaRPr lang="en-GB" altLang="en-US">
              <a:solidFill>
                <a:srgbClr val="FFFFFF"/>
              </a:solidFill>
            </a:endParaRPr>
          </a:p>
        </p:txBody>
      </p:sp>
      <p:sp>
        <p:nvSpPr>
          <p:cNvPr id="4" name="Slide Number Placeholder 3"/>
          <p:cNvSpPr>
            <a:spLocks noGrp="1"/>
          </p:cNvSpPr>
          <p:nvPr>
            <p:ph type="sldNum" sz="quarter" idx="12"/>
          </p:nvPr>
        </p:nvSpPr>
        <p:spPr/>
        <p:txBody>
          <a:bodyPr/>
          <a:lstStyle/>
          <a:p>
            <a:fld id="{4AE0FC36-6EEE-4012-8D0A-5E300A77711B}" type="slidenum">
              <a:rPr lang="en-GB" altLang="en-US" smtClean="0">
                <a:solidFill>
                  <a:prstClr val="black">
                    <a:tint val="75000"/>
                  </a:prstClr>
                </a:solidFill>
              </a:rPr>
              <a:pPr/>
              <a:t>‹#›</a:t>
            </a:fld>
            <a:endParaRPr lang="en-GB" altLang="en-US">
              <a:solidFill>
                <a:prstClr val="black">
                  <a:tint val="75000"/>
                </a:prstClr>
              </a:solidFill>
            </a:endParaRPr>
          </a:p>
        </p:txBody>
      </p:sp>
    </p:spTree>
    <p:extLst>
      <p:ext uri="{BB962C8B-B14F-4D97-AF65-F5344CB8AC3E}">
        <p14:creationId xmlns:p14="http://schemas.microsoft.com/office/powerpoint/2010/main" val="386504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E93D9786-2175-4FF5-81E8-69415794CF2A}" type="datetime1">
              <a:rPr lang="en-GB" altLang="en-US" smtClean="0">
                <a:solidFill>
                  <a:prstClr val="black">
                    <a:tint val="75000"/>
                  </a:prstClr>
                </a:solidFill>
              </a:rPr>
              <a:pPr>
                <a:defRPr/>
              </a:pPr>
              <a:t>02/11/2017</a:t>
            </a:fld>
            <a:endParaRPr lang="en-GB" altLang="en-US">
              <a:solidFill>
                <a:srgbClr val="FFFFFF"/>
              </a:solidFill>
            </a:endParaRPr>
          </a:p>
        </p:txBody>
      </p:sp>
      <p:sp>
        <p:nvSpPr>
          <p:cNvPr id="6" name="Footer Placeholder 5"/>
          <p:cNvSpPr>
            <a:spLocks noGrp="1"/>
          </p:cNvSpPr>
          <p:nvPr>
            <p:ph type="ftr" sz="quarter" idx="11"/>
          </p:nvPr>
        </p:nvSpPr>
        <p:spPr/>
        <p:txBody>
          <a:bodyPr/>
          <a:lstStyle/>
          <a:p>
            <a:pPr>
              <a:defRPr/>
            </a:pPr>
            <a:endParaRPr lang="en-GB" altLang="en-US">
              <a:solidFill>
                <a:srgbClr val="FFFFFF"/>
              </a:solidFill>
            </a:endParaRPr>
          </a:p>
        </p:txBody>
      </p:sp>
      <p:sp>
        <p:nvSpPr>
          <p:cNvPr id="7" name="Slide Number Placeholder 6"/>
          <p:cNvSpPr>
            <a:spLocks noGrp="1"/>
          </p:cNvSpPr>
          <p:nvPr>
            <p:ph type="sldNum" sz="quarter" idx="12"/>
          </p:nvPr>
        </p:nvSpPr>
        <p:spPr/>
        <p:txBody>
          <a:bodyPr/>
          <a:lstStyle/>
          <a:p>
            <a:fld id="{81AA7024-C831-4161-9BC7-310DE17BFF67}" type="slidenum">
              <a:rPr lang="en-GB" altLang="en-US" smtClean="0">
                <a:solidFill>
                  <a:prstClr val="black">
                    <a:tint val="75000"/>
                  </a:prstClr>
                </a:solidFill>
              </a:rPr>
              <a:pPr/>
              <a:t>‹#›</a:t>
            </a:fld>
            <a:endParaRPr lang="en-GB" altLang="en-US">
              <a:solidFill>
                <a:prstClr val="black">
                  <a:tint val="75000"/>
                </a:prstClr>
              </a:solidFill>
            </a:endParaRPr>
          </a:p>
        </p:txBody>
      </p:sp>
    </p:spTree>
    <p:extLst>
      <p:ext uri="{BB962C8B-B14F-4D97-AF65-F5344CB8AC3E}">
        <p14:creationId xmlns:p14="http://schemas.microsoft.com/office/powerpoint/2010/main" val="13091654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BB1EBD8D-F083-4267-9FF1-AC091675A330}" type="datetime1">
              <a:rPr lang="en-GB" altLang="en-US" smtClean="0">
                <a:solidFill>
                  <a:prstClr val="black">
                    <a:tint val="75000"/>
                  </a:prstClr>
                </a:solidFill>
              </a:rPr>
              <a:pPr>
                <a:defRPr/>
              </a:pPr>
              <a:t>02/11/2017</a:t>
            </a:fld>
            <a:endParaRPr lang="en-GB" altLang="en-US">
              <a:solidFill>
                <a:srgbClr val="FFFFFF"/>
              </a:solidFill>
            </a:endParaRPr>
          </a:p>
        </p:txBody>
      </p:sp>
      <p:sp>
        <p:nvSpPr>
          <p:cNvPr id="6" name="Footer Placeholder 5"/>
          <p:cNvSpPr>
            <a:spLocks noGrp="1"/>
          </p:cNvSpPr>
          <p:nvPr>
            <p:ph type="ftr" sz="quarter" idx="11"/>
          </p:nvPr>
        </p:nvSpPr>
        <p:spPr/>
        <p:txBody>
          <a:bodyPr/>
          <a:lstStyle/>
          <a:p>
            <a:pPr>
              <a:defRPr/>
            </a:pPr>
            <a:endParaRPr lang="en-GB" altLang="en-US">
              <a:solidFill>
                <a:srgbClr val="FFFFFF"/>
              </a:solidFill>
            </a:endParaRPr>
          </a:p>
        </p:txBody>
      </p:sp>
      <p:sp>
        <p:nvSpPr>
          <p:cNvPr id="7" name="Slide Number Placeholder 6"/>
          <p:cNvSpPr>
            <a:spLocks noGrp="1"/>
          </p:cNvSpPr>
          <p:nvPr>
            <p:ph type="sldNum" sz="quarter" idx="12"/>
          </p:nvPr>
        </p:nvSpPr>
        <p:spPr/>
        <p:txBody>
          <a:bodyPr/>
          <a:lstStyle/>
          <a:p>
            <a:fld id="{E71C68E2-A9D6-4963-AD86-963FE7522747}" type="slidenum">
              <a:rPr lang="en-GB" altLang="en-US" smtClean="0">
                <a:solidFill>
                  <a:prstClr val="black">
                    <a:tint val="75000"/>
                  </a:prstClr>
                </a:solidFill>
              </a:rPr>
              <a:pPr/>
              <a:t>‹#›</a:t>
            </a:fld>
            <a:endParaRPr lang="en-GB" altLang="en-US">
              <a:solidFill>
                <a:prstClr val="black">
                  <a:tint val="75000"/>
                </a:prstClr>
              </a:solidFill>
            </a:endParaRPr>
          </a:p>
        </p:txBody>
      </p:sp>
    </p:spTree>
    <p:extLst>
      <p:ext uri="{BB962C8B-B14F-4D97-AF65-F5344CB8AC3E}">
        <p14:creationId xmlns:p14="http://schemas.microsoft.com/office/powerpoint/2010/main" val="37055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8B52D5-B7F3-4F1A-9DC2-04106699EB6C}" type="datetime1">
              <a:rPr lang="en-GB" smtClean="0">
                <a:solidFill>
                  <a:prstClr val="black">
                    <a:tint val="75000"/>
                  </a:prstClr>
                </a:solidFill>
              </a:rPr>
              <a:pPr/>
              <a:t>02/11/2017</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A95F4B-3728-43FA-AF9B-4FA07DCCF79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85037698"/>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5B561A-EBB1-44AD-8142-FD29D16B46FE}" type="datetimeFigureOut">
              <a:rPr lang="en-GB" smtClean="0"/>
              <a:t>02/11/2017</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CF11FC-259D-4323-BD86-279B0D1B93E7}" type="slidenum">
              <a:rPr lang="en-GB" smtClean="0"/>
              <a:t>‹#›</a:t>
            </a:fld>
            <a:endParaRPr lang="en-GB"/>
          </a:p>
        </p:txBody>
      </p:sp>
    </p:spTree>
    <p:extLst>
      <p:ext uri="{BB962C8B-B14F-4D97-AF65-F5344CB8AC3E}">
        <p14:creationId xmlns:p14="http://schemas.microsoft.com/office/powerpoint/2010/main" val="539583078"/>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8.ti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9.png"/><Relationship Id="rId7" Type="http://schemas.openxmlformats.org/officeDocument/2006/relationships/diagramColors" Target="../diagrams/colors1.xm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9.wmf"/></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22.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8.tif"/><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8.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8.xml"/><Relationship Id="rId5" Type="http://schemas.openxmlformats.org/officeDocument/2006/relationships/image" Target="../media/image40.png"/><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7.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jpe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4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hyperlink" Target="mailto:a.g.fletcher@sheffield.ac.uk" TargetMode="External"/><Relationship Id="rId2" Type="http://schemas.openxmlformats.org/officeDocument/2006/relationships/image" Target="../media/image1.tif"/><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tiff"/><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Rounded Rectangle 1"/>
          <p:cNvSpPr/>
          <p:nvPr/>
        </p:nvSpPr>
        <p:spPr bwMode="auto">
          <a:xfrm>
            <a:off x="467544" y="1880828"/>
            <a:ext cx="8208912" cy="3096344"/>
          </a:xfrm>
          <a:prstGeom prst="roundRect">
            <a:avLst/>
          </a:prstGeom>
          <a:solidFill>
            <a:schemeClr val="bg1"/>
          </a:solidFill>
          <a:ln w="9525" cap="flat" cmpd="sng" algn="ctr">
            <a:noFill/>
            <a:prstDash val="solid"/>
            <a:round/>
            <a:headEnd type="none" w="med" len="med"/>
            <a:tailEnd type="none" w="med" len="med"/>
          </a:ln>
          <a:effectLst>
            <a:softEdge rad="63500"/>
          </a:effectLst>
        </p:spPr>
        <p:txBody>
          <a:bodyPr vert="horz" wrap="square" lIns="91440" tIns="45720" rIns="91440" bIns="45720" numCol="1" rtlCol="0" anchor="t" anchorCtr="0" compatLnSpc="1">
            <a:prstTxWarp prst="textNoShape">
              <a:avLst/>
            </a:prstTxWarp>
          </a:bodyPr>
          <a:lstStyle/>
          <a:p>
            <a:pPr algn="ctr" eaLnBrk="0" hangingPunct="0"/>
            <a:r>
              <a:rPr lang="en-GB" sz="2800" dirty="0">
                <a:solidFill>
                  <a:srgbClr val="000000"/>
                </a:solidFill>
                <a:latin typeface="Arial" panose="020B0604020202020204" pitchFamily="34" charset="0"/>
                <a:cs typeface="Arial" panose="020B0604020202020204" pitchFamily="34" charset="0"/>
              </a:rPr>
              <a:t>Cancer progression and therapeutic response: </a:t>
            </a:r>
            <a:br>
              <a:rPr lang="en-GB" sz="2800" dirty="0">
                <a:solidFill>
                  <a:srgbClr val="000000"/>
                </a:solidFill>
                <a:latin typeface="Arial" panose="020B0604020202020204" pitchFamily="34" charset="0"/>
                <a:cs typeface="Arial" panose="020B0604020202020204" pitchFamily="34" charset="0"/>
              </a:rPr>
            </a:br>
            <a:r>
              <a:rPr lang="en-GB" sz="2800" dirty="0" smtClean="0">
                <a:solidFill>
                  <a:srgbClr val="000000"/>
                </a:solidFill>
                <a:latin typeface="Arial" panose="020B0604020202020204" pitchFamily="34" charset="0"/>
                <a:cs typeface="Arial" panose="020B0604020202020204" pitchFamily="34" charset="0"/>
              </a:rPr>
              <a:t>a </a:t>
            </a:r>
            <a:r>
              <a:rPr lang="en-GB" sz="2800" dirty="0">
                <a:solidFill>
                  <a:srgbClr val="000000"/>
                </a:solidFill>
                <a:latin typeface="Arial" panose="020B0604020202020204" pitchFamily="34" charset="0"/>
                <a:cs typeface="Arial" panose="020B0604020202020204" pitchFamily="34" charset="0"/>
              </a:rPr>
              <a:t>role for agent-based and multiscale </a:t>
            </a:r>
            <a:r>
              <a:rPr lang="en-GB" sz="2800" dirty="0" smtClean="0">
                <a:solidFill>
                  <a:srgbClr val="000000"/>
                </a:solidFill>
                <a:latin typeface="Arial" panose="020B0604020202020204" pitchFamily="34" charset="0"/>
                <a:cs typeface="Arial" panose="020B0604020202020204" pitchFamily="34" charset="0"/>
              </a:rPr>
              <a:t>modelling</a:t>
            </a:r>
          </a:p>
          <a:p>
            <a:pPr algn="ctr" eaLnBrk="0" hangingPunct="0"/>
            <a:endParaRPr kumimoji="0" lang="en-GB" sz="28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p>
            <a:pPr algn="ctr" eaLnBrk="0" hangingPunct="0"/>
            <a:r>
              <a:rPr lang="en-GB" dirty="0">
                <a:solidFill>
                  <a:srgbClr val="000000"/>
                </a:solidFill>
                <a:latin typeface="Arial" panose="020B0604020202020204" pitchFamily="34" charset="0"/>
                <a:cs typeface="Arial" panose="020B0604020202020204" pitchFamily="34" charset="0"/>
              </a:rPr>
              <a:t>Alexander </a:t>
            </a:r>
            <a:r>
              <a:rPr lang="en-GB" dirty="0" smtClean="0">
                <a:solidFill>
                  <a:srgbClr val="000000"/>
                </a:solidFill>
                <a:latin typeface="Arial" panose="020B0604020202020204" pitchFamily="34" charset="0"/>
                <a:cs typeface="Arial" panose="020B0604020202020204" pitchFamily="34" charset="0"/>
              </a:rPr>
              <a:t>Fletcher</a:t>
            </a:r>
          </a:p>
          <a:p>
            <a:pPr algn="ctr" eaLnBrk="0" hangingPunct="0"/>
            <a:r>
              <a:rPr lang="en-GB" dirty="0" smtClean="0">
                <a:solidFill>
                  <a:srgbClr val="000000"/>
                </a:solidFill>
                <a:latin typeface="Arial" panose="020B0604020202020204" pitchFamily="34" charset="0"/>
                <a:cs typeface="Arial" panose="020B0604020202020204" pitchFamily="34" charset="0"/>
              </a:rPr>
              <a:t>University of Sheffield</a:t>
            </a:r>
          </a:p>
          <a:p>
            <a:pPr algn="ctr" eaLnBrk="0" hangingPunct="0"/>
            <a:endParaRPr lang="en-GB" dirty="0">
              <a:solidFill>
                <a:srgbClr val="000000"/>
              </a:solidFill>
              <a:latin typeface="Arial" panose="020B0604020202020204" pitchFamily="34" charset="0"/>
              <a:cs typeface="Arial" panose="020B0604020202020204" pitchFamily="34" charset="0"/>
            </a:endParaRPr>
          </a:p>
          <a:p>
            <a:pPr algn="ctr" eaLnBrk="0" hangingPunct="0"/>
            <a:r>
              <a:rPr lang="en-GB" sz="2000" dirty="0">
                <a:solidFill>
                  <a:srgbClr val="000000"/>
                </a:solidFill>
                <a:latin typeface="Arial" panose="020B0604020202020204" pitchFamily="34" charset="0"/>
                <a:cs typeface="Arial" panose="020B0604020202020204" pitchFamily="34" charset="0"/>
              </a:rPr>
              <a:t>Quantitative Systems Biology </a:t>
            </a:r>
            <a:r>
              <a:rPr lang="en-GB" sz="2000" dirty="0" smtClean="0">
                <a:solidFill>
                  <a:srgbClr val="000000"/>
                </a:solidFill>
                <a:latin typeface="Arial" panose="020B0604020202020204" pitchFamily="34" charset="0"/>
                <a:cs typeface="Arial" panose="020B0604020202020204" pitchFamily="34" charset="0"/>
              </a:rPr>
              <a:t>Workshop (03/11/17)</a:t>
            </a:r>
            <a:endParaRPr lang="en-GB" sz="2000" dirty="0">
              <a:solidFill>
                <a:srgbClr val="00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bwMode="auto">
          <a:xfrm>
            <a:off x="395536" y="2816932"/>
            <a:ext cx="8352928" cy="1224136"/>
          </a:xfrm>
          <a:prstGeom prst="roundRect">
            <a:avLst/>
          </a:prstGeom>
          <a:solidFill>
            <a:schemeClr val="bg1"/>
          </a:solidFill>
          <a:ln w="9525" cap="flat" cmpd="sng" algn="ctr">
            <a:solidFill>
              <a:schemeClr val="tx1"/>
            </a:solidFill>
            <a:prstDash val="solid"/>
            <a:round/>
            <a:headEnd type="none" w="med" len="med"/>
            <a:tailEnd type="none" w="med" len="med"/>
          </a:ln>
          <a:effectLst>
            <a:softEdge rad="63500"/>
          </a:effectLst>
        </p:spPr>
        <p:txBody>
          <a:bodyPr vert="horz" wrap="square" lIns="91440" tIns="45720" rIns="91440" bIns="45720" numCol="1" rtlCol="0" anchor="ctr" anchorCtr="0" compatLnSpc="1">
            <a:prstTxWarp prst="textNoShape">
              <a:avLst/>
            </a:prstTxWarp>
          </a:bodyPr>
          <a:lstStyle/>
          <a:p>
            <a:pPr algn="ctr" eaLnBrk="0" hangingPunct="0"/>
            <a:r>
              <a:rPr lang="en-GB" altLang="en-US" sz="2800" dirty="0">
                <a:latin typeface="Arial" panose="020B0604020202020204" pitchFamily="34" charset="0"/>
                <a:cs typeface="Arial" panose="020B0604020202020204" pitchFamily="34" charset="0"/>
              </a:rPr>
              <a:t>A computational modelling approach for deriving biomarkers for cancer risk in premalignant </a:t>
            </a:r>
            <a:r>
              <a:rPr lang="en-GB" altLang="en-US" sz="2800" dirty="0" smtClean="0">
                <a:latin typeface="Arial" panose="020B0604020202020204" pitchFamily="34" charset="0"/>
                <a:cs typeface="Arial" panose="020B0604020202020204" pitchFamily="34" charset="0"/>
              </a:rPr>
              <a:t>disease</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82184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dirty="0" smtClean="0">
                <a:latin typeface="Arial" panose="020B0604020202020204" pitchFamily="34" charset="0"/>
                <a:cs typeface="Arial" panose="020B0604020202020204" pitchFamily="34" charset="0"/>
              </a:rPr>
              <a:t>Motivation</a:t>
            </a:r>
            <a:endParaRPr lang="en-GB"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r>
              <a:rPr lang="en-GB" sz="2000" dirty="0" smtClean="0">
                <a:latin typeface="Arial" panose="020B0604020202020204" pitchFamily="34" charset="0"/>
                <a:cs typeface="Arial" panose="020B0604020202020204" pitchFamily="34" charset="0"/>
              </a:rPr>
              <a:t>Cancer risk is increased in patients with premalignant disease, yet the overall rate of progression to cancer is still typically very low</a:t>
            </a:r>
          </a:p>
          <a:p>
            <a:endParaRPr lang="en-GB" sz="2000" dirty="0" smtClean="0">
              <a:latin typeface="Arial" panose="020B0604020202020204" pitchFamily="34" charset="0"/>
              <a:cs typeface="Arial" panose="020B0604020202020204" pitchFamily="34" charset="0"/>
            </a:endParaRPr>
          </a:p>
          <a:p>
            <a:r>
              <a:rPr lang="en-GB" sz="2000" dirty="0" smtClean="0">
                <a:latin typeface="Arial" panose="020B0604020202020204" pitchFamily="34" charset="0"/>
                <a:cs typeface="Arial" panose="020B0604020202020204" pitchFamily="34" charset="0"/>
              </a:rPr>
              <a:t>Yet these patients are routinely offered a place in a longitudinal surveillance program for early cancer detection</a:t>
            </a:r>
          </a:p>
          <a:p>
            <a:endParaRPr lang="en-GB" sz="2000" dirty="0" smtClean="0">
              <a:latin typeface="Arial" panose="020B0604020202020204" pitchFamily="34" charset="0"/>
              <a:cs typeface="Arial" panose="020B0604020202020204" pitchFamily="34" charset="0"/>
            </a:endParaRPr>
          </a:p>
          <a:p>
            <a:r>
              <a:rPr lang="en-GB" sz="2000" dirty="0" smtClean="0">
                <a:latin typeface="Arial" panose="020B0604020202020204" pitchFamily="34" charset="0"/>
                <a:cs typeface="Arial" panose="020B0604020202020204" pitchFamily="34" charset="0"/>
              </a:rPr>
              <a:t>Much of this screening is unnecessary</a:t>
            </a:r>
          </a:p>
          <a:p>
            <a:endParaRPr lang="en-GB" sz="2000" dirty="0" smtClean="0">
              <a:latin typeface="Arial" panose="020B0604020202020204" pitchFamily="34" charset="0"/>
              <a:cs typeface="Arial" panose="020B0604020202020204" pitchFamily="34" charset="0"/>
            </a:endParaRPr>
          </a:p>
          <a:p>
            <a:r>
              <a:rPr lang="en-GB" sz="2000" dirty="0" smtClean="0">
                <a:latin typeface="Arial" panose="020B0604020202020204" pitchFamily="34" charset="0"/>
                <a:cs typeface="Arial" panose="020B0604020202020204" pitchFamily="34" charset="0"/>
              </a:rPr>
              <a:t>Premalignant diseases can be considered over-diagnosed</a:t>
            </a:r>
            <a:endParaRPr lang="en-GB"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50225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Arial" panose="020B0604020202020204" pitchFamily="34" charset="0"/>
                <a:cs typeface="Arial" panose="020B0604020202020204" pitchFamily="34" charset="0"/>
              </a:rPr>
              <a:t>Lack of prognostic biomarkers</a:t>
            </a:r>
            <a:endParaRPr lang="en-GB"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r>
              <a:rPr lang="en-GB" sz="2000" dirty="0">
                <a:latin typeface="Arial" panose="020B0604020202020204" pitchFamily="34" charset="0"/>
                <a:cs typeface="Arial" panose="020B0604020202020204" pitchFamily="34" charset="0"/>
              </a:rPr>
              <a:t>Accurate risk stratification would spare unnecessary treatment and worry </a:t>
            </a:r>
            <a:endParaRPr lang="en-GB" sz="2000" dirty="0" smtClean="0">
              <a:latin typeface="Arial" panose="020B0604020202020204" pitchFamily="34" charset="0"/>
              <a:cs typeface="Arial" panose="020B0604020202020204" pitchFamily="34" charset="0"/>
            </a:endParaRPr>
          </a:p>
          <a:p>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Risk stratification usually occurs by analysing a </a:t>
            </a:r>
            <a:r>
              <a:rPr lang="en-GB" sz="2000" b="1" dirty="0">
                <a:latin typeface="Arial" panose="020B0604020202020204" pitchFamily="34" charset="0"/>
                <a:cs typeface="Arial" panose="020B0604020202020204" pitchFamily="34" charset="0"/>
              </a:rPr>
              <a:t>biomarker</a:t>
            </a:r>
            <a:r>
              <a:rPr lang="en-GB" sz="2000" dirty="0">
                <a:latin typeface="Arial" panose="020B0604020202020204" pitchFamily="34" charset="0"/>
                <a:cs typeface="Arial" panose="020B0604020202020204" pitchFamily="34" charset="0"/>
              </a:rPr>
              <a:t> from a biopsy of the affected </a:t>
            </a:r>
            <a:r>
              <a:rPr lang="en-GB" sz="2000" dirty="0" smtClean="0">
                <a:latin typeface="Arial" panose="020B0604020202020204" pitchFamily="34" charset="0"/>
                <a:cs typeface="Arial" panose="020B0604020202020204" pitchFamily="34" charset="0"/>
              </a:rPr>
              <a:t>tissue</a:t>
            </a:r>
          </a:p>
          <a:p>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Current biomarkers have yet to attain widespread clinical </a:t>
            </a:r>
            <a:r>
              <a:rPr lang="en-GB" sz="2000" dirty="0" smtClean="0">
                <a:latin typeface="Arial" panose="020B0604020202020204" pitchFamily="34" charset="0"/>
                <a:cs typeface="Arial" panose="020B0604020202020204" pitchFamily="34" charset="0"/>
              </a:rPr>
              <a:t>use</a:t>
            </a:r>
          </a:p>
          <a:p>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For many diseases, no prognostic biomarkers have been </a:t>
            </a:r>
            <a:r>
              <a:rPr lang="en-GB" sz="2000" dirty="0" smtClean="0">
                <a:latin typeface="Arial" panose="020B0604020202020204" pitchFamily="34" charset="0"/>
                <a:cs typeface="Arial" panose="020B0604020202020204" pitchFamily="34" charset="0"/>
              </a:rPr>
              <a:t>identified</a:t>
            </a:r>
          </a:p>
          <a:p>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Developing effective biomarkers for determining prognosis in premalignant disease is critical</a:t>
            </a:r>
          </a:p>
          <a:p>
            <a:endParaRPr lang="en-GB" sz="1800" dirty="0"/>
          </a:p>
        </p:txBody>
      </p:sp>
    </p:spTree>
    <p:extLst>
      <p:ext uri="{BB962C8B-B14F-4D97-AF65-F5344CB8AC3E}">
        <p14:creationId xmlns:p14="http://schemas.microsoft.com/office/powerpoint/2010/main" val="32886785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dirty="0" smtClean="0">
                <a:latin typeface="Arial" panose="020B0604020202020204" pitchFamily="34" charset="0"/>
                <a:cs typeface="Arial" panose="020B0604020202020204" pitchFamily="34" charset="0"/>
              </a:rPr>
              <a:t>Evolutionary predictors?</a:t>
            </a:r>
            <a:endParaRPr lang="en-GB"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lnSpcReduction="10000"/>
          </a:bodyPr>
          <a:lstStyle/>
          <a:p>
            <a:r>
              <a:rPr lang="en-GB" sz="2000" dirty="0">
                <a:latin typeface="Arial" panose="020B0604020202020204" pitchFamily="34" charset="0"/>
                <a:cs typeface="Arial" panose="020B0604020202020204" pitchFamily="34" charset="0"/>
              </a:rPr>
              <a:t>Cancer development is fundamentally an </a:t>
            </a:r>
            <a:r>
              <a:rPr lang="en-GB" sz="2000" b="1" dirty="0">
                <a:latin typeface="Arial" panose="020B0604020202020204" pitchFamily="34" charset="0"/>
                <a:cs typeface="Arial" panose="020B0604020202020204" pitchFamily="34" charset="0"/>
              </a:rPr>
              <a:t>evolutionary </a:t>
            </a:r>
            <a:r>
              <a:rPr lang="en-GB" sz="2000" b="1" dirty="0" smtClean="0">
                <a:latin typeface="Arial" panose="020B0604020202020204" pitchFamily="34" charset="0"/>
                <a:cs typeface="Arial" panose="020B0604020202020204" pitchFamily="34" charset="0"/>
              </a:rPr>
              <a:t>process</a:t>
            </a:r>
          </a:p>
          <a:p>
            <a:endParaRPr lang="en-GB" sz="2000" b="1"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Repeated rounds of mutation and clonal selection can lead to the development of a malignant </a:t>
            </a:r>
            <a:r>
              <a:rPr lang="en-GB" sz="2000" dirty="0" smtClean="0">
                <a:latin typeface="Arial" panose="020B0604020202020204" pitchFamily="34" charset="0"/>
                <a:cs typeface="Arial" panose="020B0604020202020204" pitchFamily="34" charset="0"/>
              </a:rPr>
              <a:t>tumour</a:t>
            </a:r>
          </a:p>
          <a:p>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A biomarker is a predictor of the </a:t>
            </a:r>
            <a:r>
              <a:rPr lang="en-GB" sz="2000" b="1" dirty="0">
                <a:latin typeface="Arial" panose="020B0604020202020204" pitchFamily="34" charset="0"/>
                <a:cs typeface="Arial" panose="020B0604020202020204" pitchFamily="34" charset="0"/>
              </a:rPr>
              <a:t>evolutionary trajectory</a:t>
            </a:r>
            <a:r>
              <a:rPr lang="en-GB" sz="2000" dirty="0">
                <a:latin typeface="Arial" panose="020B0604020202020204" pitchFamily="34" charset="0"/>
                <a:cs typeface="Arial" panose="020B0604020202020204" pitchFamily="34" charset="0"/>
              </a:rPr>
              <a:t> of a premalignant </a:t>
            </a:r>
            <a:r>
              <a:rPr lang="en-GB" sz="2000" dirty="0" smtClean="0">
                <a:latin typeface="Arial" panose="020B0604020202020204" pitchFamily="34" charset="0"/>
                <a:cs typeface="Arial" panose="020B0604020202020204" pitchFamily="34" charset="0"/>
              </a:rPr>
              <a:t>disease</a:t>
            </a:r>
          </a:p>
          <a:p>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The usual approach to biomarker development is to find a gene that is aberrantly expressed in high-risk </a:t>
            </a:r>
            <a:r>
              <a:rPr lang="en-GB" sz="2000" dirty="0" smtClean="0">
                <a:latin typeface="Arial" panose="020B0604020202020204" pitchFamily="34" charset="0"/>
                <a:cs typeface="Arial" panose="020B0604020202020204" pitchFamily="34" charset="0"/>
              </a:rPr>
              <a:t>cases</a:t>
            </a:r>
          </a:p>
          <a:p>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Yet there are many different combinations of genetic alterations and gene expression changes that contribute to the same malignant phenotypes </a:t>
            </a:r>
          </a:p>
        </p:txBody>
      </p:sp>
    </p:spTree>
    <p:extLst>
      <p:ext uri="{BB962C8B-B14F-4D97-AF65-F5344CB8AC3E}">
        <p14:creationId xmlns:p14="http://schemas.microsoft.com/office/powerpoint/2010/main" val="16109222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dirty="0" smtClean="0">
                <a:latin typeface="Arial" panose="020B0604020202020204" pitchFamily="34" charset="0"/>
                <a:cs typeface="Arial" panose="020B0604020202020204" pitchFamily="34" charset="0"/>
              </a:rPr>
              <a:t>Heterogeneity and evolution</a:t>
            </a:r>
            <a:endParaRPr lang="en-GB"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lnSpcReduction="10000"/>
          </a:bodyPr>
          <a:lstStyle/>
          <a:p>
            <a:r>
              <a:rPr lang="en-GB" sz="2000" dirty="0">
                <a:latin typeface="Arial" panose="020B0604020202020204" pitchFamily="34" charset="0"/>
                <a:cs typeface="Arial" panose="020B0604020202020204" pitchFamily="34" charset="0"/>
              </a:rPr>
              <a:t>A single gene is unlikely to represent the plethora of different ways of developing </a:t>
            </a:r>
            <a:r>
              <a:rPr lang="en-GB" sz="2000" dirty="0" smtClean="0">
                <a:latin typeface="Arial" panose="020B0604020202020204" pitchFamily="34" charset="0"/>
                <a:cs typeface="Arial" panose="020B0604020202020204" pitchFamily="34" charset="0"/>
              </a:rPr>
              <a:t>cancer</a:t>
            </a:r>
          </a:p>
          <a:p>
            <a:endParaRPr lang="en-GB" sz="2000" dirty="0">
              <a:latin typeface="Arial" panose="020B0604020202020204" pitchFamily="34" charset="0"/>
              <a:cs typeface="Arial" panose="020B0604020202020204" pitchFamily="34" charset="0"/>
            </a:endParaRPr>
          </a:p>
          <a:p>
            <a:r>
              <a:rPr lang="en-GB" sz="2000" dirty="0" smtClean="0">
                <a:latin typeface="Arial" panose="020B0604020202020204" pitchFamily="34" charset="0"/>
                <a:cs typeface="Arial" panose="020B0604020202020204" pitchFamily="34" charset="0"/>
              </a:rPr>
              <a:t>Measures </a:t>
            </a:r>
            <a:r>
              <a:rPr lang="en-GB" sz="2000" dirty="0">
                <a:latin typeface="Arial" panose="020B0604020202020204" pitchFamily="34" charset="0"/>
                <a:cs typeface="Arial" panose="020B0604020202020204" pitchFamily="34" charset="0"/>
              </a:rPr>
              <a:t>of </a:t>
            </a:r>
            <a:r>
              <a:rPr lang="en-GB" sz="2000" b="1" dirty="0">
                <a:latin typeface="Arial" panose="020B0604020202020204" pitchFamily="34" charset="0"/>
                <a:cs typeface="Arial" panose="020B0604020202020204" pitchFamily="34" charset="0"/>
              </a:rPr>
              <a:t>within-tumour heterogeneity </a:t>
            </a:r>
            <a:r>
              <a:rPr lang="en-GB" sz="2000" dirty="0">
                <a:latin typeface="Arial" panose="020B0604020202020204" pitchFamily="34" charset="0"/>
                <a:cs typeface="Arial" panose="020B0604020202020204" pitchFamily="34" charset="0"/>
              </a:rPr>
              <a:t>(as assays of lesion </a:t>
            </a:r>
            <a:r>
              <a:rPr lang="en-GB" sz="2000" dirty="0" err="1">
                <a:latin typeface="Arial" panose="020B0604020202020204" pitchFamily="34" charset="0"/>
                <a:cs typeface="Arial" panose="020B0604020202020204" pitchFamily="34" charset="0"/>
              </a:rPr>
              <a:t>evolvability</a:t>
            </a:r>
            <a:r>
              <a:rPr lang="en-GB" sz="2000" dirty="0">
                <a:latin typeface="Arial" panose="020B0604020202020204" pitchFamily="34" charset="0"/>
                <a:cs typeface="Arial" panose="020B0604020202020204" pitchFamily="34" charset="0"/>
              </a:rPr>
              <a:t>) </a:t>
            </a:r>
            <a:r>
              <a:rPr lang="en-GB" sz="2000" dirty="0" smtClean="0">
                <a:latin typeface="Arial" panose="020B0604020202020204" pitchFamily="34" charset="0"/>
                <a:cs typeface="Arial" panose="020B0604020202020204" pitchFamily="34" charset="0"/>
              </a:rPr>
              <a:t>are relatively </a:t>
            </a:r>
            <a:r>
              <a:rPr lang="en-GB" sz="2000" dirty="0">
                <a:latin typeface="Arial" panose="020B0604020202020204" pitchFamily="34" charset="0"/>
                <a:cs typeface="Arial" panose="020B0604020202020204" pitchFamily="34" charset="0"/>
              </a:rPr>
              <a:t>efficacious biomarkers  </a:t>
            </a:r>
            <a:endParaRPr lang="en-GB" sz="2000" dirty="0" smtClean="0">
              <a:latin typeface="Arial" panose="020B0604020202020204" pitchFamily="34" charset="0"/>
              <a:cs typeface="Arial" panose="020B0604020202020204" pitchFamily="34" charset="0"/>
            </a:endParaRPr>
          </a:p>
          <a:p>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Measures of the evolutionary process may be efficacious biomarkers of cancer </a:t>
            </a:r>
            <a:r>
              <a:rPr lang="en-GB" sz="2000" dirty="0" smtClean="0">
                <a:latin typeface="Arial" panose="020B0604020202020204" pitchFamily="34" charset="0"/>
                <a:cs typeface="Arial" panose="020B0604020202020204" pitchFamily="34" charset="0"/>
              </a:rPr>
              <a:t>progression</a:t>
            </a:r>
          </a:p>
          <a:p>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A heterogeneous environment </a:t>
            </a:r>
          </a:p>
          <a:p>
            <a:pPr lvl="1"/>
            <a:r>
              <a:rPr lang="en-GB" sz="2000" dirty="0">
                <a:latin typeface="Arial" panose="020B0604020202020204" pitchFamily="34" charset="0"/>
                <a:cs typeface="Arial" panose="020B0604020202020204" pitchFamily="34" charset="0"/>
              </a:rPr>
              <a:t>may be able to </a:t>
            </a:r>
            <a:r>
              <a:rPr lang="en-GB" sz="2000" b="1" dirty="0">
                <a:latin typeface="Arial" panose="020B0604020202020204" pitchFamily="34" charset="0"/>
                <a:cs typeface="Arial" panose="020B0604020202020204" pitchFamily="34" charset="0"/>
              </a:rPr>
              <a:t>withstand stresses </a:t>
            </a:r>
            <a:r>
              <a:rPr lang="en-GB" sz="2000" dirty="0">
                <a:latin typeface="Arial" panose="020B0604020202020204" pitchFamily="34" charset="0"/>
                <a:cs typeface="Arial" panose="020B0604020202020204" pitchFamily="34" charset="0"/>
              </a:rPr>
              <a:t>in a more robust manner</a:t>
            </a:r>
          </a:p>
          <a:p>
            <a:pPr lvl="1"/>
            <a:r>
              <a:rPr lang="en-GB" sz="2000" dirty="0">
                <a:latin typeface="Arial" panose="020B0604020202020204" pitchFamily="34" charset="0"/>
                <a:cs typeface="Arial" panose="020B0604020202020204" pitchFamily="34" charset="0"/>
              </a:rPr>
              <a:t>has </a:t>
            </a:r>
            <a:r>
              <a:rPr lang="en-GB" sz="2000" b="1" dirty="0">
                <a:latin typeface="Arial" panose="020B0604020202020204" pitchFamily="34" charset="0"/>
                <a:cs typeface="Arial" panose="020B0604020202020204" pitchFamily="34" charset="0"/>
              </a:rPr>
              <a:t>evolved further </a:t>
            </a:r>
            <a:r>
              <a:rPr lang="en-GB" sz="2000" dirty="0">
                <a:latin typeface="Arial" panose="020B0604020202020204" pitchFamily="34" charset="0"/>
                <a:cs typeface="Arial" panose="020B0604020202020204" pitchFamily="34" charset="0"/>
              </a:rPr>
              <a:t>from a neutral state, so have clones of higher fitness</a:t>
            </a:r>
          </a:p>
          <a:p>
            <a:pPr lvl="1"/>
            <a:r>
              <a:rPr lang="en-GB" sz="2000" dirty="0">
                <a:latin typeface="Arial" panose="020B0604020202020204" pitchFamily="34" charset="0"/>
                <a:cs typeface="Arial" panose="020B0604020202020204" pitchFamily="34" charset="0"/>
              </a:rPr>
              <a:t>has more </a:t>
            </a:r>
            <a:r>
              <a:rPr lang="en-GB" sz="2000" b="1" dirty="0">
                <a:latin typeface="Arial" panose="020B0604020202020204" pitchFamily="34" charset="0"/>
                <a:cs typeface="Arial" panose="020B0604020202020204" pitchFamily="34" charset="0"/>
              </a:rPr>
              <a:t>complex growth patterns</a:t>
            </a:r>
          </a:p>
        </p:txBody>
      </p:sp>
    </p:spTree>
    <p:extLst>
      <p:ext uri="{BB962C8B-B14F-4D97-AF65-F5344CB8AC3E}">
        <p14:creationId xmlns:p14="http://schemas.microsoft.com/office/powerpoint/2010/main" val="33545535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latin typeface="Arial" panose="020B0604020202020204" pitchFamily="34" charset="0"/>
                <a:cs typeface="Arial" panose="020B0604020202020204" pitchFamily="34" charset="0"/>
              </a:rPr>
              <a:t>Within-</a:t>
            </a:r>
            <a:r>
              <a:rPr lang="en-US" dirty="0" err="1" smtClean="0">
                <a:latin typeface="Arial" panose="020B0604020202020204" pitchFamily="34" charset="0"/>
                <a:cs typeface="Arial" panose="020B0604020202020204" pitchFamily="34" charset="0"/>
              </a:rPr>
              <a:t>tumour</a:t>
            </a:r>
            <a:r>
              <a:rPr lang="en-US" dirty="0" smtClean="0">
                <a:latin typeface="Arial" panose="020B0604020202020204" pitchFamily="34" charset="0"/>
                <a:cs typeface="Arial" panose="020B0604020202020204" pitchFamily="34" charset="0"/>
              </a:rPr>
              <a:t> heterogeneity</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600200"/>
            <a:ext cx="8229600" cy="5069160"/>
          </a:xfrm>
        </p:spPr>
        <p:txBody>
          <a:bodyPr>
            <a:noAutofit/>
          </a:bodyPr>
          <a:lstStyle/>
          <a:p>
            <a:r>
              <a:rPr lang="en-US" sz="2000" dirty="0">
                <a:latin typeface="Arial" panose="020B0604020202020204" pitchFamily="34" charset="0"/>
                <a:cs typeface="Arial" panose="020B0604020202020204" pitchFamily="34" charset="0"/>
              </a:rPr>
              <a:t>Phenotypic differences through IHC markers</a:t>
            </a:r>
          </a:p>
          <a:p>
            <a:pPr lvl="1"/>
            <a:r>
              <a:rPr lang="en-GB" sz="1800" dirty="0">
                <a:latin typeface="Arial" panose="020B0604020202020204" pitchFamily="34" charset="0"/>
                <a:cs typeface="Arial" panose="020B0604020202020204" pitchFamily="34" charset="0"/>
              </a:rPr>
              <a:t>Ki-67 – proliferation</a:t>
            </a:r>
          </a:p>
          <a:p>
            <a:pPr lvl="1"/>
            <a:r>
              <a:rPr lang="en-GB" sz="1800" dirty="0">
                <a:latin typeface="Arial" panose="020B0604020202020204" pitchFamily="34" charset="0"/>
                <a:cs typeface="Arial" panose="020B0604020202020204" pitchFamily="34" charset="0"/>
              </a:rPr>
              <a:t>CD31 –vascularization</a:t>
            </a:r>
          </a:p>
          <a:p>
            <a:pPr lvl="1"/>
            <a:r>
              <a:rPr lang="en-GB" sz="1800" dirty="0">
                <a:latin typeface="Arial" panose="020B0604020202020204" pitchFamily="34" charset="0"/>
                <a:cs typeface="Arial" panose="020B0604020202020204" pitchFamily="34" charset="0"/>
              </a:rPr>
              <a:t>CD44, CD24 / CD133 – putative cancer stem cells (breast / </a:t>
            </a:r>
            <a:r>
              <a:rPr lang="en-GB" sz="1800" dirty="0" err="1">
                <a:latin typeface="Arial" panose="020B0604020202020204" pitchFamily="34" charset="0"/>
                <a:cs typeface="Arial" panose="020B0604020202020204" pitchFamily="34" charset="0"/>
              </a:rPr>
              <a:t>glioma</a:t>
            </a:r>
            <a:r>
              <a:rPr lang="en-GB" sz="1800" dirty="0">
                <a:latin typeface="Arial" panose="020B0604020202020204" pitchFamily="34" charset="0"/>
                <a:cs typeface="Arial" panose="020B0604020202020204" pitchFamily="34" charset="0"/>
              </a:rPr>
              <a:t>)</a:t>
            </a:r>
          </a:p>
          <a:p>
            <a:pPr lvl="1"/>
            <a:r>
              <a:rPr lang="en-GB" sz="1800" dirty="0">
                <a:latin typeface="Arial" panose="020B0604020202020204" pitchFamily="34" charset="0"/>
                <a:cs typeface="Arial" panose="020B0604020202020204" pitchFamily="34" charset="0"/>
              </a:rPr>
              <a:t>ER, PR, HER2/</a:t>
            </a:r>
            <a:r>
              <a:rPr lang="en-GB" sz="1800" dirty="0" err="1">
                <a:latin typeface="Arial" panose="020B0604020202020204" pitchFamily="34" charset="0"/>
                <a:cs typeface="Arial" panose="020B0604020202020204" pitchFamily="34" charset="0"/>
              </a:rPr>
              <a:t>neu</a:t>
            </a:r>
            <a:r>
              <a:rPr lang="en-GB" sz="1800" dirty="0">
                <a:latin typeface="Arial" panose="020B0604020202020204" pitchFamily="34" charset="0"/>
                <a:cs typeface="Arial" panose="020B0604020202020204" pitchFamily="34" charset="0"/>
              </a:rPr>
              <a:t> (breast</a:t>
            </a:r>
            <a:r>
              <a:rPr lang="en-GB" sz="1800" dirty="0" smtClean="0">
                <a:latin typeface="Arial" panose="020B0604020202020204" pitchFamily="34" charset="0"/>
                <a:cs typeface="Arial" panose="020B0604020202020204" pitchFamily="34" charset="0"/>
              </a:rPr>
              <a:t>)</a:t>
            </a:r>
          </a:p>
          <a:p>
            <a:pPr lvl="1"/>
            <a:endParaRPr lang="en-US" sz="18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Genetic and epigenetic changes</a:t>
            </a:r>
          </a:p>
          <a:p>
            <a:pPr lvl="1"/>
            <a:r>
              <a:rPr lang="en-US" sz="1800" dirty="0">
                <a:latin typeface="Arial" panose="020B0604020202020204" pitchFamily="34" charset="0"/>
                <a:cs typeface="Arial" panose="020B0604020202020204" pitchFamily="34" charset="0"/>
              </a:rPr>
              <a:t>Specific mutations in EGFR / c-KIT (non-small cell lung / GI stroma</a:t>
            </a:r>
            <a:r>
              <a:rPr lang="en-US" sz="1800" dirty="0" smtClean="0">
                <a:latin typeface="Arial" panose="020B0604020202020204" pitchFamily="34" charset="0"/>
                <a:cs typeface="Arial" panose="020B0604020202020204" pitchFamily="34" charset="0"/>
              </a:rPr>
              <a:t>)</a:t>
            </a:r>
          </a:p>
          <a:p>
            <a:pPr lvl="1"/>
            <a:endParaRPr lang="en-GB" sz="18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HTP sequencing of </a:t>
            </a:r>
            <a:r>
              <a:rPr lang="en-GB" sz="2000" dirty="0" err="1">
                <a:latin typeface="Arial" panose="020B0604020202020204" pitchFamily="34" charset="0"/>
                <a:cs typeface="Arial" panose="020B0604020202020204" pitchFamily="34" charset="0"/>
              </a:rPr>
              <a:t>intratumoural</a:t>
            </a:r>
            <a:r>
              <a:rPr lang="en-GB" sz="2000" dirty="0">
                <a:latin typeface="Arial" panose="020B0604020202020204" pitchFamily="34" charset="0"/>
                <a:cs typeface="Arial" panose="020B0604020202020204" pitchFamily="34" charset="0"/>
              </a:rPr>
              <a:t> regions</a:t>
            </a:r>
          </a:p>
          <a:p>
            <a:pPr lvl="1"/>
            <a:r>
              <a:rPr lang="en-GB" sz="1800" dirty="0">
                <a:latin typeface="Arial" panose="020B0604020202020204" pitchFamily="34" charset="0"/>
                <a:cs typeface="Arial" panose="020B0604020202020204" pitchFamily="34" charset="0"/>
              </a:rPr>
              <a:t>EGFR expression (CRC) – </a:t>
            </a:r>
            <a:r>
              <a:rPr lang="en-GB" sz="1800" dirty="0" err="1" smtClean="0">
                <a:latin typeface="Arial" panose="020B0604020202020204" pitchFamily="34" charset="0"/>
                <a:cs typeface="Arial" panose="020B0604020202020204" pitchFamily="34" charset="0"/>
              </a:rPr>
              <a:t>cetuximab</a:t>
            </a:r>
            <a:endParaRPr lang="en-GB" sz="1800" dirty="0" smtClean="0">
              <a:latin typeface="Arial" panose="020B0604020202020204" pitchFamily="34" charset="0"/>
              <a:cs typeface="Arial" panose="020B0604020202020204" pitchFamily="34" charset="0"/>
            </a:endParaRPr>
          </a:p>
          <a:p>
            <a:pPr lvl="1"/>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Highly specific and sensitive gene panel testing</a:t>
            </a:r>
          </a:p>
          <a:p>
            <a:pPr lvl="1"/>
            <a:r>
              <a:rPr lang="en-GB" sz="1800" dirty="0" err="1">
                <a:latin typeface="Arial" panose="020B0604020202020204" pitchFamily="34" charset="0"/>
                <a:cs typeface="Arial" panose="020B0604020202020204" pitchFamily="34" charset="0"/>
              </a:rPr>
              <a:t>Oncotype</a:t>
            </a:r>
            <a:r>
              <a:rPr lang="en-GB" sz="1800" dirty="0">
                <a:latin typeface="Arial" panose="020B0604020202020204" pitchFamily="34" charset="0"/>
                <a:cs typeface="Arial" panose="020B0604020202020204" pitchFamily="34" charset="0"/>
              </a:rPr>
              <a:t> DX (risk of recurrent breast cancer and response to chemo)</a:t>
            </a: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12294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1143000"/>
          </a:xfrm>
        </p:spPr>
        <p:txBody>
          <a:bodyPr>
            <a:noAutofit/>
          </a:bodyPr>
          <a:lstStyle/>
          <a:p>
            <a:r>
              <a:rPr lang="en-GB" dirty="0" smtClean="0">
                <a:latin typeface="Arial" panose="020B0604020202020204" pitchFamily="34" charset="0"/>
                <a:cs typeface="Arial" panose="020B0604020202020204" pitchFamily="34" charset="0"/>
              </a:rPr>
              <a:t>A role for mathematical modelling</a:t>
            </a:r>
            <a:endParaRPr lang="en-GB"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988840"/>
            <a:ext cx="8229600" cy="4137323"/>
          </a:xfrm>
        </p:spPr>
        <p:txBody>
          <a:bodyPr>
            <a:normAutofit/>
          </a:bodyPr>
          <a:lstStyle/>
          <a:p>
            <a:r>
              <a:rPr lang="en-GB" sz="2000" dirty="0">
                <a:latin typeface="Arial" panose="020B0604020202020204" pitchFamily="34" charset="0"/>
                <a:cs typeface="Arial" panose="020B0604020202020204" pitchFamily="34" charset="0"/>
              </a:rPr>
              <a:t>Models of tumour evolution tend to focus on rates of invasion and accumulation of </a:t>
            </a:r>
            <a:r>
              <a:rPr lang="en-GB" sz="2000" dirty="0" smtClean="0">
                <a:latin typeface="Arial" panose="020B0604020202020204" pitchFamily="34" charset="0"/>
                <a:cs typeface="Arial" panose="020B0604020202020204" pitchFamily="34" charset="0"/>
              </a:rPr>
              <a:t>mutations</a:t>
            </a:r>
          </a:p>
          <a:p>
            <a:endParaRPr lang="en-GB" sz="2000" dirty="0">
              <a:latin typeface="Arial" panose="020B0604020202020204" pitchFamily="34" charset="0"/>
              <a:cs typeface="Arial" panose="020B0604020202020204" pitchFamily="34" charset="0"/>
            </a:endParaRPr>
          </a:p>
          <a:p>
            <a:r>
              <a:rPr lang="en-GB" sz="2000" dirty="0" smtClean="0">
                <a:latin typeface="Arial" panose="020B0604020202020204" pitchFamily="34" charset="0"/>
                <a:cs typeface="Arial" panose="020B0604020202020204" pitchFamily="34" charset="0"/>
              </a:rPr>
              <a:t>Instead, we will </a:t>
            </a:r>
            <a:r>
              <a:rPr lang="en-GB" sz="2000" dirty="0">
                <a:latin typeface="Arial" panose="020B0604020202020204" pitchFamily="34" charset="0"/>
                <a:cs typeface="Arial" panose="020B0604020202020204" pitchFamily="34" charset="0"/>
              </a:rPr>
              <a:t>evaluate </a:t>
            </a:r>
            <a:r>
              <a:rPr lang="en-GB" sz="2000" i="1" dirty="0">
                <a:latin typeface="Arial" panose="020B0604020202020204" pitchFamily="34" charset="0"/>
                <a:cs typeface="Arial" panose="020B0604020202020204" pitchFamily="34" charset="0"/>
              </a:rPr>
              <a:t>in silico</a:t>
            </a:r>
            <a:r>
              <a:rPr lang="en-GB" sz="2000" dirty="0">
                <a:latin typeface="Arial" panose="020B0604020202020204" pitchFamily="34" charset="0"/>
                <a:cs typeface="Arial" panose="020B0604020202020204" pitchFamily="34" charset="0"/>
              </a:rPr>
              <a:t> a range of tumour properties that may provide prognostic information, and spatially-based biomarkers that can be used in a biopsy </a:t>
            </a:r>
            <a:r>
              <a:rPr lang="en-GB" sz="2000" dirty="0" smtClean="0">
                <a:latin typeface="Arial" panose="020B0604020202020204" pitchFamily="34" charset="0"/>
                <a:cs typeface="Arial" panose="020B0604020202020204" pitchFamily="34" charset="0"/>
              </a:rPr>
              <a:t>setting</a:t>
            </a:r>
          </a:p>
          <a:p>
            <a:endParaRPr lang="en-GB" sz="2000" dirty="0">
              <a:latin typeface="Arial" panose="020B0604020202020204" pitchFamily="34" charset="0"/>
              <a:cs typeface="Arial" panose="020B0604020202020204" pitchFamily="34" charset="0"/>
            </a:endParaRPr>
          </a:p>
          <a:p>
            <a:r>
              <a:rPr lang="en-GB" sz="2000" b="1" dirty="0">
                <a:latin typeface="Arial" panose="020B0604020202020204" pitchFamily="34" charset="0"/>
                <a:cs typeface="Arial" panose="020B0604020202020204" pitchFamily="34" charset="0"/>
              </a:rPr>
              <a:t>Which measure(s) of heterogeneity are predictive of increased risk for neoplastic change and time to progression of neoplasia? </a:t>
            </a:r>
          </a:p>
        </p:txBody>
      </p:sp>
    </p:spTree>
    <p:extLst>
      <p:ext uri="{BB962C8B-B14F-4D97-AF65-F5344CB8AC3E}">
        <p14:creationId xmlns:p14="http://schemas.microsoft.com/office/powerpoint/2010/main" val="37859241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08" y="274638"/>
            <a:ext cx="8856984" cy="1143000"/>
          </a:xfrm>
        </p:spPr>
        <p:txBody>
          <a:bodyPr>
            <a:noAutofit/>
          </a:bodyPr>
          <a:lstStyle/>
          <a:p>
            <a:r>
              <a:rPr lang="en-US" dirty="0" smtClean="0">
                <a:latin typeface="Arial" panose="020B0604020202020204" pitchFamily="34" charset="0"/>
                <a:cs typeface="Arial" panose="020B0604020202020204" pitchFamily="34" charset="0"/>
              </a:rPr>
              <a:t>A spatial model of clonal evolution</a:t>
            </a:r>
            <a:endParaRPr lang="en-US"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Autofit/>
              </a:bodyPr>
              <a:lstStyle/>
              <a:p>
                <a:r>
                  <a:rPr lang="en-US" sz="2000" dirty="0">
                    <a:latin typeface="Arial" panose="020B0604020202020204" pitchFamily="34" charset="0"/>
                    <a:cs typeface="Arial" panose="020B0604020202020204" pitchFamily="34" charset="0"/>
                  </a:rPr>
                  <a:t>Two-dimensional </a:t>
                </a:r>
                <a:r>
                  <a:rPr lang="en-US" sz="2000" dirty="0" smtClean="0">
                    <a:latin typeface="Arial" panose="020B0604020202020204" pitchFamily="34" charset="0"/>
                    <a:cs typeface="Arial" panose="020B0604020202020204" pitchFamily="34" charset="0"/>
                  </a:rPr>
                  <a:t>lattice </a:t>
                </a:r>
                <a:r>
                  <a:rPr lang="en-US" sz="2000" dirty="0">
                    <a:latin typeface="Arial" panose="020B0604020202020204" pitchFamily="34" charset="0"/>
                    <a:cs typeface="Arial" panose="020B0604020202020204" pitchFamily="34" charset="0"/>
                  </a:rPr>
                  <a:t>representing a </a:t>
                </a:r>
                <a:r>
                  <a:rPr lang="en-US" sz="2000" b="1" dirty="0">
                    <a:latin typeface="Arial" panose="020B0604020202020204" pitchFamily="34" charset="0"/>
                    <a:cs typeface="Arial" panose="020B0604020202020204" pitchFamily="34" charset="0"/>
                  </a:rPr>
                  <a:t>planar </a:t>
                </a:r>
                <a:r>
                  <a:rPr lang="en-US" sz="2000" b="1" dirty="0" smtClean="0">
                    <a:latin typeface="Arial" panose="020B0604020202020204" pitchFamily="34" charset="0"/>
                    <a:cs typeface="Arial" panose="020B0604020202020204" pitchFamily="34" charset="0"/>
                  </a:rPr>
                  <a:t>epithelium</a:t>
                </a:r>
              </a:p>
              <a:p>
                <a:r>
                  <a:rPr lang="en-US" sz="2000" dirty="0" smtClean="0">
                    <a:latin typeface="Arial" panose="020B0604020202020204" pitchFamily="34" charset="0"/>
                    <a:cs typeface="Arial" panose="020B0604020202020204" pitchFamily="34" charset="0"/>
                  </a:rPr>
                  <a:t>Continuous-time </a:t>
                </a:r>
                <a:r>
                  <a:rPr lang="en-US" sz="2000" dirty="0">
                    <a:latin typeface="Arial" panose="020B0604020202020204" pitchFamily="34" charset="0"/>
                    <a:cs typeface="Arial" panose="020B0604020202020204" pitchFamily="34" charset="0"/>
                  </a:rPr>
                  <a:t>‘</a:t>
                </a:r>
                <a:r>
                  <a:rPr lang="en-US" sz="2000" b="1" dirty="0">
                    <a:latin typeface="Arial" panose="020B0604020202020204" pitchFamily="34" charset="0"/>
                    <a:cs typeface="Arial" panose="020B0604020202020204" pitchFamily="34" charset="0"/>
                  </a:rPr>
                  <a:t>death birth</a:t>
                </a:r>
                <a:r>
                  <a:rPr lang="en-US" sz="2000" dirty="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process</a:t>
                </a:r>
              </a:p>
              <a:p>
                <a:endParaRPr lang="en-US" sz="2000" dirty="0">
                  <a:latin typeface="Arial" panose="020B0604020202020204" pitchFamily="34" charset="0"/>
                  <a:cs typeface="Arial" panose="020B0604020202020204" pitchFamily="34" charset="0"/>
                </a:endParaRPr>
              </a:p>
              <a:p>
                <a:endParaRPr lang="en-US" sz="2000" dirty="0" smtClean="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smtClean="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smtClean="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smtClean="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Stop </a:t>
                </a:r>
                <a:r>
                  <a:rPr lang="en-US" sz="2000" dirty="0">
                    <a:latin typeface="Arial" panose="020B0604020202020204" pitchFamily="34" charset="0"/>
                    <a:cs typeface="Arial" panose="020B0604020202020204" pitchFamily="34" charset="0"/>
                  </a:rPr>
                  <a:t>simulation when at least 5% of cells </a:t>
                </a:r>
                <a:r>
                  <a:rPr lang="en-US" sz="2000" dirty="0" smtClean="0">
                    <a:latin typeface="Arial" panose="020B0604020202020204" pitchFamily="34" charset="0"/>
                    <a:cs typeface="Arial" panose="020B0604020202020204" pitchFamily="34" charset="0"/>
                  </a:rPr>
                  <a:t>have at </a:t>
                </a:r>
                <a:r>
                  <a:rPr lang="en-US" sz="2000" dirty="0">
                    <a:latin typeface="Arial" panose="020B0604020202020204" pitchFamily="34" charset="0"/>
                    <a:cs typeface="Arial" panose="020B0604020202020204" pitchFamily="34" charset="0"/>
                  </a:rPr>
                  <a:t>least </a:t>
                </a:r>
                <a14:m>
                  <m:oMath xmlns:m="http://schemas.openxmlformats.org/officeDocument/2006/math">
                    <m:sSub>
                      <m:sSubPr>
                        <m:ctrlPr>
                          <a:rPr lang="en-US" sz="2000" i="1">
                            <a:latin typeface="Cambria Math"/>
                          </a:rPr>
                        </m:ctrlPr>
                      </m:sSubPr>
                      <m:e>
                        <m:r>
                          <a:rPr lang="en-GB" sz="2000" i="1">
                            <a:latin typeface="Cambria Math"/>
                          </a:rPr>
                          <m:t>𝑁</m:t>
                        </m:r>
                      </m:e>
                      <m:sub>
                        <m:r>
                          <a:rPr lang="en-GB" sz="2000" i="1">
                            <a:latin typeface="Cambria Math"/>
                          </a:rPr>
                          <m:t>𝑚</m:t>
                        </m:r>
                      </m:sub>
                    </m:sSub>
                  </m:oMath>
                </a14:m>
                <a:r>
                  <a:rPr lang="en-US" sz="2000" dirty="0">
                    <a:latin typeface="Arial" panose="020B0604020202020204" pitchFamily="34" charset="0"/>
                    <a:cs typeface="Arial" panose="020B0604020202020204" pitchFamily="34" charset="0"/>
                  </a:rPr>
                  <a:t> positive</a:t>
                </a:r>
                <a:r>
                  <a:rPr lang="en-US" sz="2000" i="1"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mutations</a:t>
                </a:r>
              </a:p>
              <a:p>
                <a:endParaRPr lang="en-US" sz="2000" dirty="0">
                  <a:latin typeface="Arial" panose="020B0604020202020204" pitchFamily="34" charset="0"/>
                  <a:cs typeface="Arial" panose="020B0604020202020204" pitchFamily="34" charset="0"/>
                </a:endParaRPr>
              </a:p>
              <a:p>
                <a:pPr marL="0" indent="0">
                  <a:buNone/>
                </a:pPr>
                <a:endParaRPr lang="en-US" sz="2000" dirty="0">
                  <a:latin typeface="Arial" panose="020B0604020202020204" pitchFamily="34" charset="0"/>
                  <a:cs typeface="Arial" panose="020B060402020202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3"/>
                <a:stretch>
                  <a:fillRect l="-593" t="-539" b="-6873"/>
                </a:stretch>
              </a:blipFill>
            </p:spPr>
            <p:txBody>
              <a:bodyPr/>
              <a:lstStyle/>
              <a:p>
                <a:r>
                  <a:rPr lang="en-GB">
                    <a:noFill/>
                  </a:rPr>
                  <a:t> </a:t>
                </a:r>
              </a:p>
            </p:txBody>
          </p:sp>
        </mc:Fallback>
      </mc:AlternateContent>
      <p:graphicFrame>
        <p:nvGraphicFramePr>
          <p:cNvPr id="6" name="Diagram 5"/>
          <p:cNvGraphicFramePr/>
          <p:nvPr>
            <p:extLst>
              <p:ext uri="{D42A27DB-BD31-4B8C-83A1-F6EECF244321}">
                <p14:modId xmlns:p14="http://schemas.microsoft.com/office/powerpoint/2010/main" val="1691792236"/>
              </p:ext>
            </p:extLst>
          </p:nvPr>
        </p:nvGraphicFramePr>
        <p:xfrm>
          <a:off x="261045" y="4307975"/>
          <a:ext cx="8687227" cy="11372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icture 4"/>
          <p:cNvPicPr>
            <a:picLocks noChangeAspect="1"/>
          </p:cNvPicPr>
          <p:nvPr/>
        </p:nvPicPr>
        <p:blipFill rotWithShape="1">
          <a:blip r:embed="rId9" cstate="print">
            <a:extLst>
              <a:ext uri="{28A0092B-C50C-407E-A947-70E740481C1C}">
                <a14:useLocalDpi xmlns:a14="http://schemas.microsoft.com/office/drawing/2010/main" val="0"/>
              </a:ext>
            </a:extLst>
          </a:blip>
          <a:srcRect b="18954"/>
          <a:stretch/>
        </p:blipFill>
        <p:spPr>
          <a:xfrm>
            <a:off x="1841760" y="2435301"/>
            <a:ext cx="5460480" cy="1785787"/>
          </a:xfrm>
          <a:prstGeom prst="rect">
            <a:avLst/>
          </a:prstGeom>
        </p:spPr>
      </p:pic>
    </p:spTree>
    <p:extLst>
      <p:ext uri="{BB962C8B-B14F-4D97-AF65-F5344CB8AC3E}">
        <p14:creationId xmlns:p14="http://schemas.microsoft.com/office/powerpoint/2010/main" val="40787758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Virtual biopsies and scrapings</a:t>
            </a:r>
            <a:endParaRPr lang="en-US" dirty="0">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049" y="2152252"/>
            <a:ext cx="3732895" cy="3456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2132856"/>
            <a:ext cx="3732895" cy="3456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val 6"/>
          <p:cNvSpPr/>
          <p:nvPr/>
        </p:nvSpPr>
        <p:spPr>
          <a:xfrm>
            <a:off x="2699792" y="2564904"/>
            <a:ext cx="288032" cy="288032"/>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6114460" y="3682205"/>
            <a:ext cx="83432" cy="8905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6266860" y="2708920"/>
            <a:ext cx="83432" cy="8905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6012160" y="4005064"/>
            <a:ext cx="83432" cy="8905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7512904" y="3834605"/>
            <a:ext cx="83432" cy="8905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6504792" y="3212976"/>
            <a:ext cx="83432" cy="8905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8232984" y="3717032"/>
            <a:ext cx="83432" cy="8905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6792824" y="4564086"/>
            <a:ext cx="83432" cy="8905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7656920" y="2780928"/>
            <a:ext cx="83432" cy="8905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8377000" y="3933056"/>
            <a:ext cx="83432" cy="8905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6432784" y="4564086"/>
            <a:ext cx="83432" cy="8905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012139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Traditional biomarkers</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2060848"/>
            <a:ext cx="8229600" cy="4065315"/>
          </a:xfrm>
        </p:spPr>
        <p:txBody>
          <a:bodyPr>
            <a:normAutofit/>
          </a:bodyPr>
          <a:lstStyle/>
          <a:p>
            <a:r>
              <a:rPr lang="en-US" sz="2000" dirty="0">
                <a:latin typeface="Arial" panose="020B0604020202020204" pitchFamily="34" charset="0"/>
                <a:cs typeface="Arial" panose="020B0604020202020204" pitchFamily="34" charset="0"/>
              </a:rPr>
              <a:t>Proportion of cells above a specified number of mutations</a:t>
            </a:r>
          </a:p>
          <a:p>
            <a:pPr lvl="1"/>
            <a:r>
              <a:rPr lang="en-US" sz="1800" dirty="0">
                <a:latin typeface="Arial" panose="020B0604020202020204" pitchFamily="34" charset="0"/>
                <a:cs typeface="Arial" panose="020B0604020202020204" pitchFamily="34" charset="0"/>
              </a:rPr>
              <a:t>Past a certain number of positive mutations, there is an observable change</a:t>
            </a:r>
          </a:p>
          <a:p>
            <a:pPr lvl="1"/>
            <a:r>
              <a:rPr lang="en-US" sz="1800" dirty="0">
                <a:latin typeface="Arial" panose="020B0604020202020204" pitchFamily="34" charset="0"/>
                <a:cs typeface="Arial" panose="020B0604020202020204" pitchFamily="34" charset="0"/>
              </a:rPr>
              <a:t>Simulations use at least </a:t>
            </a:r>
            <a:r>
              <a:rPr lang="en-US" sz="1800" dirty="0" smtClean="0">
                <a:latin typeface="Arial" panose="020B0604020202020204" pitchFamily="34" charset="0"/>
                <a:cs typeface="Arial" panose="020B0604020202020204" pitchFamily="34" charset="0"/>
              </a:rPr>
              <a:t>two </a:t>
            </a:r>
            <a:r>
              <a:rPr lang="en-US" sz="1800" dirty="0">
                <a:latin typeface="Arial" panose="020B0604020202020204" pitchFamily="34" charset="0"/>
                <a:cs typeface="Arial" panose="020B0604020202020204" pitchFamily="34" charset="0"/>
              </a:rPr>
              <a:t>positive mutations as a cutoff </a:t>
            </a:r>
          </a:p>
          <a:p>
            <a:pPr lvl="1"/>
            <a:r>
              <a:rPr lang="en-US" sz="1800" dirty="0">
                <a:latin typeface="Arial" panose="020B0604020202020204" pitchFamily="34" charset="0"/>
                <a:cs typeface="Arial" panose="020B0604020202020204" pitchFamily="34" charset="0"/>
              </a:rPr>
              <a:t>E.g. EGFR mutation staining (lung adenocarcinoma</a:t>
            </a:r>
            <a:r>
              <a:rPr lang="en-US" sz="1800" dirty="0" smtClean="0">
                <a:latin typeface="Arial" panose="020B0604020202020204" pitchFamily="34" charset="0"/>
                <a:cs typeface="Arial" panose="020B0604020202020204" pitchFamily="34" charset="0"/>
              </a:rPr>
              <a:t>)</a:t>
            </a:r>
          </a:p>
          <a:p>
            <a:pPr lvl="1"/>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Proportion of mitotic cells</a:t>
            </a:r>
          </a:p>
          <a:p>
            <a:pPr lvl="1"/>
            <a:r>
              <a:rPr lang="en-US" sz="1800" dirty="0">
                <a:latin typeface="Arial" panose="020B0604020202020204" pitchFamily="34" charset="0"/>
                <a:cs typeface="Arial" panose="020B0604020202020204" pitchFamily="34" charset="0"/>
              </a:rPr>
              <a:t>E.g. Ki-67 staining, or counting mitotic </a:t>
            </a:r>
            <a:r>
              <a:rPr lang="en-US" sz="1800" dirty="0" smtClean="0">
                <a:latin typeface="Arial" panose="020B0604020202020204" pitchFamily="34" charset="0"/>
                <a:cs typeface="Arial" panose="020B0604020202020204" pitchFamily="34" charset="0"/>
              </a:rPr>
              <a:t>figures</a:t>
            </a: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00463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9233" y="260648"/>
            <a:ext cx="1599394" cy="1800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descr="Horizontal transfer creates multiple ecologies within one microbial genome."/>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a:stretch/>
        </p:blipFill>
        <p:spPr bwMode="auto">
          <a:xfrm>
            <a:off x="7323014" y="448342"/>
            <a:ext cx="1722057" cy="14350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7704" y="384648"/>
            <a:ext cx="2533650" cy="1552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4637" y="448342"/>
            <a:ext cx="249555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324100" y="4592786"/>
            <a:ext cx="1509713" cy="186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25413" y="4745186"/>
            <a:ext cx="2036762"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808413" y="4816623"/>
            <a:ext cx="5232400"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https://agfletcher.files.wordpress.com/2015/11/blog_header_image.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500" y="2780928"/>
            <a:ext cx="9001000" cy="1463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67998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Arial" panose="020B0604020202020204" pitchFamily="34" charset="0"/>
                <a:cs typeface="Arial" panose="020B0604020202020204" pitchFamily="34" charset="0"/>
              </a:rPr>
              <a:t>Existing measures of heterogeneity</a:t>
            </a:r>
            <a:endParaRPr lang="en-US"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sz="2000" dirty="0">
                    <a:latin typeface="Arial" panose="020B0604020202020204" pitchFamily="34" charset="0"/>
                    <a:cs typeface="Arial" panose="020B0604020202020204" pitchFamily="34" charset="0"/>
                  </a:rPr>
                  <a:t>Non-spatial measures (diversity)</a:t>
                </a:r>
              </a:p>
              <a:p>
                <a:pPr lvl="1"/>
                <a:r>
                  <a:rPr lang="en-US" sz="1800" dirty="0">
                    <a:latin typeface="Arial" panose="020B0604020202020204" pitchFamily="34" charset="0"/>
                    <a:cs typeface="Arial" panose="020B0604020202020204" pitchFamily="34" charset="0"/>
                  </a:rPr>
                  <a:t>Shannon’s index, </a:t>
                </a:r>
                <a14:m>
                  <m:oMath xmlns:m="http://schemas.openxmlformats.org/officeDocument/2006/math">
                    <m:r>
                      <a:rPr lang="en-GB" sz="1800" i="1">
                        <a:latin typeface="Cambria Math"/>
                      </a:rPr>
                      <m:t>𝐻</m:t>
                    </m:r>
                    <m:r>
                      <a:rPr lang="en-GB" sz="1800" i="1">
                        <a:latin typeface="Cambria Math"/>
                      </a:rPr>
                      <m:t>=−</m:t>
                    </m:r>
                    <m:nary>
                      <m:naryPr>
                        <m:chr m:val="∑"/>
                        <m:ctrlPr>
                          <a:rPr lang="en-GB" sz="1800" i="1">
                            <a:latin typeface="Cambria Math"/>
                          </a:rPr>
                        </m:ctrlPr>
                      </m:naryPr>
                      <m:sub>
                        <m:r>
                          <m:rPr>
                            <m:brk m:alnAt="23"/>
                          </m:rPr>
                          <a:rPr lang="en-GB" sz="1800" i="1">
                            <a:latin typeface="Cambria Math"/>
                          </a:rPr>
                          <m:t>𝑘</m:t>
                        </m:r>
                        <m:r>
                          <a:rPr lang="en-GB" sz="1800" i="1">
                            <a:latin typeface="Cambria Math"/>
                          </a:rPr>
                          <m:t>=1</m:t>
                        </m:r>
                      </m:sub>
                      <m:sup>
                        <m:r>
                          <a:rPr lang="en-GB" sz="1800" i="1">
                            <a:latin typeface="Cambria Math"/>
                          </a:rPr>
                          <m:t>𝐾</m:t>
                        </m:r>
                      </m:sup>
                      <m:e>
                        <m:sSub>
                          <m:sSubPr>
                            <m:ctrlPr>
                              <a:rPr lang="en-GB" sz="1800" i="1">
                                <a:latin typeface="Cambria Math"/>
                              </a:rPr>
                            </m:ctrlPr>
                          </m:sSubPr>
                          <m:e>
                            <m:r>
                              <a:rPr lang="en-GB" sz="1800" i="1">
                                <a:latin typeface="Cambria Math"/>
                              </a:rPr>
                              <m:t>𝑝</m:t>
                            </m:r>
                          </m:e>
                          <m:sub>
                            <m:r>
                              <a:rPr lang="en-GB" sz="1800" i="1">
                                <a:latin typeface="Cambria Math"/>
                              </a:rPr>
                              <m:t>𝑘</m:t>
                            </m:r>
                          </m:sub>
                        </m:sSub>
                        <m:func>
                          <m:funcPr>
                            <m:ctrlPr>
                              <a:rPr lang="en-GB" sz="1800" i="1">
                                <a:latin typeface="Cambria Math"/>
                              </a:rPr>
                            </m:ctrlPr>
                          </m:funcPr>
                          <m:fName>
                            <m:r>
                              <m:rPr>
                                <m:sty m:val="p"/>
                              </m:rPr>
                              <a:rPr lang="en-GB" sz="1800">
                                <a:latin typeface="Cambria Math"/>
                              </a:rPr>
                              <m:t>log</m:t>
                            </m:r>
                          </m:fName>
                          <m:e>
                            <m:sSub>
                              <m:sSubPr>
                                <m:ctrlPr>
                                  <a:rPr lang="en-GB" sz="1800" i="1">
                                    <a:latin typeface="Cambria Math"/>
                                  </a:rPr>
                                </m:ctrlPr>
                              </m:sSubPr>
                              <m:e>
                                <m:r>
                                  <a:rPr lang="en-GB" sz="1800" i="1">
                                    <a:latin typeface="Cambria Math"/>
                                  </a:rPr>
                                  <m:t>𝑝</m:t>
                                </m:r>
                              </m:e>
                              <m:sub>
                                <m:r>
                                  <a:rPr lang="en-GB" sz="1800" i="1">
                                    <a:latin typeface="Cambria Math"/>
                                  </a:rPr>
                                  <m:t>𝑘</m:t>
                                </m:r>
                              </m:sub>
                            </m:sSub>
                          </m:e>
                        </m:func>
                      </m:e>
                    </m:nary>
                  </m:oMath>
                </a14:m>
                <a:endParaRPr lang="en-US" sz="1800" dirty="0">
                  <a:latin typeface="Arial" panose="020B0604020202020204" pitchFamily="34" charset="0"/>
                  <a:cs typeface="Arial" panose="020B0604020202020204" pitchFamily="34" charset="0"/>
                </a:endParaRPr>
              </a:p>
              <a:p>
                <a:pPr lvl="1"/>
                <a:r>
                  <a:rPr lang="en-US" sz="1800" dirty="0">
                    <a:latin typeface="Arial" panose="020B0604020202020204" pitchFamily="34" charset="0"/>
                    <a:cs typeface="Arial" panose="020B0604020202020204" pitchFamily="34" charset="0"/>
                  </a:rPr>
                  <a:t>Simpson’s index, </a:t>
                </a:r>
                <a14:m>
                  <m:oMath xmlns:m="http://schemas.openxmlformats.org/officeDocument/2006/math">
                    <m:r>
                      <a:rPr lang="en-GB" sz="1800" i="1">
                        <a:latin typeface="Cambria Math"/>
                      </a:rPr>
                      <m:t>𝑆</m:t>
                    </m:r>
                    <m:r>
                      <a:rPr lang="en-GB" sz="1800" i="1">
                        <a:latin typeface="Cambria Math"/>
                      </a:rPr>
                      <m:t>=1−</m:t>
                    </m:r>
                    <m:nary>
                      <m:naryPr>
                        <m:chr m:val="∑"/>
                        <m:ctrlPr>
                          <a:rPr lang="en-GB" sz="1800" i="1">
                            <a:latin typeface="Cambria Math"/>
                          </a:rPr>
                        </m:ctrlPr>
                      </m:naryPr>
                      <m:sub>
                        <m:r>
                          <m:rPr>
                            <m:brk m:alnAt="23"/>
                          </m:rPr>
                          <a:rPr lang="en-GB" sz="1800" i="1">
                            <a:latin typeface="Cambria Math"/>
                          </a:rPr>
                          <m:t>𝑘</m:t>
                        </m:r>
                        <m:r>
                          <a:rPr lang="en-GB" sz="1800" i="1">
                            <a:latin typeface="Cambria Math"/>
                          </a:rPr>
                          <m:t>=1</m:t>
                        </m:r>
                      </m:sub>
                      <m:sup>
                        <m:r>
                          <a:rPr lang="en-GB" sz="1800" i="1">
                            <a:latin typeface="Cambria Math"/>
                          </a:rPr>
                          <m:t>𝐾</m:t>
                        </m:r>
                      </m:sup>
                      <m:e>
                        <m:sSup>
                          <m:sSupPr>
                            <m:ctrlPr>
                              <a:rPr lang="en-GB" sz="1800" i="1">
                                <a:latin typeface="Cambria Math"/>
                              </a:rPr>
                            </m:ctrlPr>
                          </m:sSupPr>
                          <m:e>
                            <m:sSub>
                              <m:sSubPr>
                                <m:ctrlPr>
                                  <a:rPr lang="en-GB" sz="1800" i="1">
                                    <a:latin typeface="Cambria Math"/>
                                  </a:rPr>
                                </m:ctrlPr>
                              </m:sSubPr>
                              <m:e>
                                <m:r>
                                  <a:rPr lang="en-GB" sz="1800" i="1">
                                    <a:latin typeface="Cambria Math"/>
                                  </a:rPr>
                                  <m:t>𝑝</m:t>
                                </m:r>
                              </m:e>
                              <m:sub>
                                <m:r>
                                  <a:rPr lang="en-GB" sz="1800" i="1">
                                    <a:latin typeface="Cambria Math"/>
                                  </a:rPr>
                                  <m:t>𝑘</m:t>
                                </m:r>
                              </m:sub>
                            </m:sSub>
                          </m:e>
                          <m:sup>
                            <m:r>
                              <a:rPr lang="en-GB" sz="1800" i="1">
                                <a:latin typeface="Cambria Math"/>
                              </a:rPr>
                              <m:t>2</m:t>
                            </m:r>
                          </m:sup>
                        </m:sSup>
                      </m:e>
                    </m:nary>
                  </m:oMath>
                </a14:m>
                <a:endParaRPr lang="en-US" sz="1800" dirty="0">
                  <a:latin typeface="Arial" panose="020B0604020202020204" pitchFamily="34" charset="0"/>
                  <a:cs typeface="Arial" panose="020B0604020202020204" pitchFamily="34" charset="0"/>
                </a:endParaRPr>
              </a:p>
              <a:p>
                <a:pPr lvl="1"/>
                <a:r>
                  <a:rPr lang="en-US" sz="1800" b="1" dirty="0">
                    <a:latin typeface="Arial" panose="020B0604020202020204" pitchFamily="34" charset="0"/>
                    <a:cs typeface="Arial" panose="020B0604020202020204" pitchFamily="34" charset="0"/>
                  </a:rPr>
                  <a:t>How many species </a:t>
                </a:r>
                <a:r>
                  <a:rPr lang="en-US" sz="1800" dirty="0">
                    <a:latin typeface="Arial" panose="020B0604020202020204" pitchFamily="34" charset="0"/>
                    <a:cs typeface="Arial" panose="020B0604020202020204" pitchFamily="34" charset="0"/>
                  </a:rPr>
                  <a:t>are there, and how are they </a:t>
                </a:r>
                <a:r>
                  <a:rPr lang="en-US" sz="1800" b="1" dirty="0">
                    <a:latin typeface="Arial" panose="020B0604020202020204" pitchFamily="34" charset="0"/>
                    <a:cs typeface="Arial" panose="020B0604020202020204" pitchFamily="34" charset="0"/>
                  </a:rPr>
                  <a:t>distributed</a:t>
                </a:r>
                <a:r>
                  <a:rPr lang="en-US" sz="1800" dirty="0">
                    <a:latin typeface="Arial" panose="020B0604020202020204" pitchFamily="34" charset="0"/>
                    <a:cs typeface="Arial" panose="020B0604020202020204" pitchFamily="34" charset="0"/>
                  </a:rPr>
                  <a:t>?</a:t>
                </a:r>
              </a:p>
              <a:p>
                <a:pPr lvl="1"/>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Spatial measures (autocorrelation)</a:t>
                </a:r>
              </a:p>
              <a:p>
                <a:pPr lvl="1"/>
                <a:r>
                  <a:rPr lang="en-US" sz="1800" dirty="0">
                    <a:latin typeface="Arial" panose="020B0604020202020204" pitchFamily="34" charset="0"/>
                    <a:cs typeface="Arial" panose="020B0604020202020204" pitchFamily="34" charset="0"/>
                  </a:rPr>
                  <a:t>Moran’s</a:t>
                </a:r>
                <a:r>
                  <a:rPr lang="en-US" sz="1800" i="1" dirty="0">
                    <a:latin typeface="Arial" panose="020B0604020202020204" pitchFamily="34" charset="0"/>
                    <a:cs typeface="Arial" panose="020B0604020202020204" pitchFamily="34" charset="0"/>
                  </a:rPr>
                  <a:t> I</a:t>
                </a:r>
              </a:p>
              <a:p>
                <a:pPr lvl="1"/>
                <a:r>
                  <a:rPr lang="en-US" sz="1800" dirty="0">
                    <a:latin typeface="Arial" panose="020B0604020202020204" pitchFamily="34" charset="0"/>
                    <a:cs typeface="Arial" panose="020B0604020202020204" pitchFamily="34" charset="0"/>
                  </a:rPr>
                  <a:t>Geary’s </a:t>
                </a:r>
                <a:r>
                  <a:rPr lang="en-US" sz="1800" i="1" dirty="0">
                    <a:latin typeface="Arial" panose="020B0604020202020204" pitchFamily="34" charset="0"/>
                    <a:cs typeface="Arial" panose="020B0604020202020204" pitchFamily="34" charset="0"/>
                  </a:rPr>
                  <a:t>C</a:t>
                </a:r>
              </a:p>
              <a:p>
                <a:pPr lvl="1"/>
                <a:r>
                  <a:rPr lang="en-US" sz="1800" dirty="0">
                    <a:latin typeface="Arial" panose="020B0604020202020204" pitchFamily="34" charset="0"/>
                    <a:cs typeface="Arial" panose="020B0604020202020204" pitchFamily="34" charset="0"/>
                  </a:rPr>
                  <a:t>Are the species </a:t>
                </a:r>
                <a:r>
                  <a:rPr lang="en-US" sz="1800" b="1" dirty="0">
                    <a:latin typeface="Arial" panose="020B0604020202020204" pitchFamily="34" charset="0"/>
                    <a:cs typeface="Arial" panose="020B0604020202020204" pitchFamily="34" charset="0"/>
                  </a:rPr>
                  <a:t>well-mixed</a:t>
                </a:r>
                <a:r>
                  <a:rPr lang="en-US" sz="1800" dirty="0">
                    <a:latin typeface="Arial" panose="020B0604020202020204" pitchFamily="34" charset="0"/>
                    <a:cs typeface="Arial" panose="020B0604020202020204" pitchFamily="34" charset="0"/>
                  </a:rPr>
                  <a:t>, or do they </a:t>
                </a:r>
                <a:r>
                  <a:rPr lang="en-US" sz="1800" b="1" dirty="0">
                    <a:latin typeface="Arial" panose="020B0604020202020204" pitchFamily="34" charset="0"/>
                    <a:cs typeface="Arial" panose="020B0604020202020204" pitchFamily="34" charset="0"/>
                  </a:rPr>
                  <a:t>congregate</a:t>
                </a:r>
                <a:r>
                  <a:rPr lang="en-US" sz="1800" dirty="0">
                    <a:latin typeface="Arial" panose="020B0604020202020204" pitchFamily="34" charset="0"/>
                    <a:cs typeface="Arial" panose="020B0604020202020204" pitchFamily="34" charset="0"/>
                  </a:rPr>
                  <a:t>?</a:t>
                </a:r>
              </a:p>
              <a:p>
                <a:endParaRPr lang="en-US" sz="2000" dirty="0">
                  <a:latin typeface="Arial" panose="020B0604020202020204" pitchFamily="34" charset="0"/>
                  <a:cs typeface="Arial" panose="020B0604020202020204" pitchFamily="34" charset="0"/>
                </a:endParaRPr>
              </a:p>
              <a:p>
                <a:pPr marL="0" indent="0">
                  <a:buNone/>
                </a:pPr>
                <a:endParaRPr lang="en-US" sz="2000" dirty="0">
                  <a:latin typeface="Arial" panose="020B0604020202020204" pitchFamily="34" charset="0"/>
                  <a:cs typeface="Arial" panose="020B060402020202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l="-593" t="-1482"/>
                </a:stretch>
              </a:blipFill>
            </p:spPr>
            <p:txBody>
              <a:bodyPr/>
              <a:lstStyle/>
              <a:p>
                <a:r>
                  <a:rPr lang="en-GB">
                    <a:noFill/>
                  </a:rPr>
                  <a:t> </a:t>
                </a:r>
              </a:p>
            </p:txBody>
          </p:sp>
        </mc:Fallback>
      </mc:AlternateContent>
    </p:spTree>
    <p:extLst>
      <p:ext uri="{BB962C8B-B14F-4D97-AF65-F5344CB8AC3E}">
        <p14:creationId xmlns:p14="http://schemas.microsoft.com/office/powerpoint/2010/main" val="10295965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570330" y="1291104"/>
            <a:ext cx="6480736" cy="5265018"/>
            <a:chOff x="514107" y="1122824"/>
            <a:chExt cx="7121608" cy="5794888"/>
          </a:xfrm>
        </p:grpSpPr>
        <p:pic>
          <p:nvPicPr>
            <p:cNvPr id="4" name="Picture 3" descr="KM_bx_ki67.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824" y="1122824"/>
              <a:ext cx="3372867" cy="2719451"/>
            </a:xfrm>
            <a:prstGeom prst="rect">
              <a:avLst/>
            </a:prstGeom>
          </p:spPr>
        </p:pic>
        <p:pic>
          <p:nvPicPr>
            <p:cNvPr id="5" name="Picture 4" descr="KM_bx_moranI.ep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4824" y="3804389"/>
              <a:ext cx="3372867" cy="2719451"/>
            </a:xfrm>
            <a:prstGeom prst="rect">
              <a:avLst/>
            </a:prstGeom>
          </p:spPr>
        </p:pic>
        <p:pic>
          <p:nvPicPr>
            <p:cNvPr id="6" name="Picture 5" descr="KM_bx_shannon.ep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62848" y="1124868"/>
              <a:ext cx="3372867" cy="2719451"/>
            </a:xfrm>
            <a:prstGeom prst="rect">
              <a:avLst/>
            </a:prstGeom>
          </p:spPr>
        </p:pic>
        <p:pic>
          <p:nvPicPr>
            <p:cNvPr id="15" name="Picture 14" descr="KM_bx_simpson.ep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62848" y="3804389"/>
              <a:ext cx="3372867" cy="2719451"/>
            </a:xfrm>
            <a:prstGeom prst="rect">
              <a:avLst/>
            </a:prstGeom>
          </p:spPr>
        </p:pic>
        <p:sp>
          <p:nvSpPr>
            <p:cNvPr id="18" name="TextBox 17"/>
            <p:cNvSpPr txBox="1"/>
            <p:nvPr/>
          </p:nvSpPr>
          <p:spPr>
            <a:xfrm rot="16200000">
              <a:off x="-841777" y="3762722"/>
              <a:ext cx="3151444" cy="439676"/>
            </a:xfrm>
            <a:prstGeom prst="rect">
              <a:avLst/>
            </a:prstGeom>
            <a:noFill/>
          </p:spPr>
          <p:txBody>
            <a:bodyPr wrap="none" rtlCol="0">
              <a:spAutoFit/>
            </a:bodyPr>
            <a:lstStyle/>
            <a:p>
              <a:r>
                <a:rPr lang="en-US" sz="2000" dirty="0" smtClean="0">
                  <a:solidFill>
                    <a:schemeClr val="tx1"/>
                  </a:solidFill>
                  <a:latin typeface="Arial" panose="020B0604020202020204" pitchFamily="34" charset="0"/>
                  <a:cs typeface="Arial" panose="020B0604020202020204" pitchFamily="34" charset="0"/>
                </a:rPr>
                <a:t>Probability of no cancer</a:t>
              </a:r>
              <a:endParaRPr lang="en-US" sz="2000" dirty="0">
                <a:solidFill>
                  <a:schemeClr val="tx1"/>
                </a:solidFill>
                <a:latin typeface="Arial" panose="020B0604020202020204" pitchFamily="34" charset="0"/>
                <a:cs typeface="Arial" panose="020B0604020202020204" pitchFamily="34" charset="0"/>
              </a:endParaRPr>
            </a:p>
          </p:txBody>
        </p:sp>
        <p:sp>
          <p:nvSpPr>
            <p:cNvPr id="19" name="TextBox 18"/>
            <p:cNvSpPr txBox="1"/>
            <p:nvPr/>
          </p:nvSpPr>
          <p:spPr>
            <a:xfrm>
              <a:off x="3892790" y="6477335"/>
              <a:ext cx="819601" cy="440377"/>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Time</a:t>
              </a:r>
            </a:p>
          </p:txBody>
        </p:sp>
      </p:grpSp>
      <p:sp>
        <p:nvSpPr>
          <p:cNvPr id="20" name="TextBox 19"/>
          <p:cNvSpPr txBox="1"/>
          <p:nvPr/>
        </p:nvSpPr>
        <p:spPr>
          <a:xfrm>
            <a:off x="7051067" y="4752237"/>
            <a:ext cx="2158476" cy="1077208"/>
          </a:xfrm>
          <a:prstGeom prst="rect">
            <a:avLst/>
          </a:prstGeom>
          <a:noFill/>
        </p:spPr>
        <p:txBody>
          <a:bodyPr wrap="square" lIns="91430" tIns="45715" rIns="91430" bIns="45715" rtlCol="0">
            <a:spAutoFit/>
          </a:bodyPr>
          <a:lstStyle/>
          <a:p>
            <a:r>
              <a:rPr lang="en-US" sz="1600" dirty="0">
                <a:solidFill>
                  <a:srgbClr val="FF0000"/>
                </a:solidFill>
                <a:latin typeface="Arial" panose="020B0604020202020204" pitchFamily="34" charset="0"/>
                <a:cs typeface="Arial" panose="020B0604020202020204" pitchFamily="34" charset="0"/>
              </a:rPr>
              <a:t>Red:	    Top</a:t>
            </a:r>
          </a:p>
          <a:p>
            <a:r>
              <a:rPr lang="en-US" sz="1600" dirty="0">
                <a:solidFill>
                  <a:srgbClr val="00B050"/>
                </a:solidFill>
                <a:latin typeface="Arial" panose="020B0604020202020204" pitchFamily="34" charset="0"/>
                <a:cs typeface="Arial" panose="020B0604020202020204" pitchFamily="34" charset="0"/>
              </a:rPr>
              <a:t>Green:  Upper middle </a:t>
            </a:r>
          </a:p>
          <a:p>
            <a:r>
              <a:rPr lang="en-US" sz="1600" dirty="0">
                <a:solidFill>
                  <a:schemeClr val="accent2"/>
                </a:solidFill>
                <a:latin typeface="Arial" panose="020B0604020202020204" pitchFamily="34" charset="0"/>
                <a:cs typeface="Arial" panose="020B0604020202020204" pitchFamily="34" charset="0"/>
              </a:rPr>
              <a:t>Blue:     Lower middle </a:t>
            </a:r>
          </a:p>
          <a:p>
            <a:r>
              <a:rPr lang="en-US" sz="1600" dirty="0">
                <a:latin typeface="Arial" panose="020B0604020202020204" pitchFamily="34" charset="0"/>
                <a:cs typeface="Arial" panose="020B0604020202020204" pitchFamily="34" charset="0"/>
              </a:rPr>
              <a:t>Black:   Lowest</a:t>
            </a:r>
          </a:p>
        </p:txBody>
      </p:sp>
      <p:sp>
        <p:nvSpPr>
          <p:cNvPr id="3" name="Title 2"/>
          <p:cNvSpPr>
            <a:spLocks noGrp="1"/>
          </p:cNvSpPr>
          <p:nvPr>
            <p:ph type="title"/>
          </p:nvPr>
        </p:nvSpPr>
        <p:spPr/>
        <p:txBody>
          <a:bodyPr/>
          <a:lstStyle/>
          <a:p>
            <a:r>
              <a:rPr lang="en-US" dirty="0">
                <a:latin typeface="Arial" panose="020B0604020202020204" pitchFamily="34" charset="0"/>
                <a:cs typeface="Arial" panose="020B0604020202020204" pitchFamily="34" charset="0"/>
              </a:rPr>
              <a:t>Can we predict survival?</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26520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Results</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r>
              <a:rPr lang="en-US" sz="2000" dirty="0">
                <a:latin typeface="Arial" panose="020B0604020202020204" pitchFamily="34" charset="0"/>
                <a:cs typeface="Arial" panose="020B0604020202020204" pitchFamily="34" charset="0"/>
              </a:rPr>
              <a:t>Current clinical measures are not </a:t>
            </a:r>
            <a:r>
              <a:rPr lang="en-US" sz="2000" dirty="0" smtClean="0">
                <a:latin typeface="Arial" panose="020B0604020202020204" pitchFamily="34" charset="0"/>
                <a:cs typeface="Arial" panose="020B0604020202020204" pitchFamily="34" charset="0"/>
              </a:rPr>
              <a:t>great</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Existing measures of diversity are okay</a:t>
            </a:r>
          </a:p>
          <a:p>
            <a:pPr lvl="1"/>
            <a:r>
              <a:rPr lang="en-US" sz="1800" dirty="0">
                <a:latin typeface="Arial" panose="020B0604020202020204" pitchFamily="34" charset="0"/>
                <a:cs typeface="Arial" panose="020B0604020202020204" pitchFamily="34" charset="0"/>
              </a:rPr>
              <a:t>Shannon’s and Simpson’s indices</a:t>
            </a: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Existing </a:t>
            </a:r>
            <a:r>
              <a:rPr lang="en-US" sz="2000" dirty="0">
                <a:latin typeface="Arial" panose="020B0604020202020204" pitchFamily="34" charset="0"/>
                <a:cs typeface="Arial" panose="020B0604020202020204" pitchFamily="34" charset="0"/>
              </a:rPr>
              <a:t>measures of </a:t>
            </a:r>
            <a:r>
              <a:rPr lang="en-US" sz="2000" dirty="0" smtClean="0">
                <a:latin typeface="Arial" panose="020B0604020202020204" pitchFamily="34" charset="0"/>
                <a:cs typeface="Arial" panose="020B0604020202020204" pitchFamily="34" charset="0"/>
              </a:rPr>
              <a:t>spatial </a:t>
            </a:r>
            <a:r>
              <a:rPr lang="en-US" sz="2000" dirty="0">
                <a:latin typeface="Arial" panose="020B0604020202020204" pitchFamily="34" charset="0"/>
                <a:cs typeface="Arial" panose="020B0604020202020204" pitchFamily="34" charset="0"/>
              </a:rPr>
              <a:t>heterogeneity are </a:t>
            </a:r>
            <a:r>
              <a:rPr lang="en-US" sz="2000" dirty="0" smtClean="0">
                <a:latin typeface="Arial" panose="020B0604020202020204" pitchFamily="34" charset="0"/>
                <a:cs typeface="Arial" panose="020B0604020202020204" pitchFamily="34" charset="0"/>
              </a:rPr>
              <a:t>bad</a:t>
            </a:r>
          </a:p>
          <a:p>
            <a:endParaRPr lang="en-US" sz="2000" b="1" dirty="0" smtClean="0">
              <a:latin typeface="Arial" panose="020B0604020202020204" pitchFamily="34" charset="0"/>
              <a:cs typeface="Arial" panose="020B0604020202020204" pitchFamily="34" charset="0"/>
            </a:endParaRPr>
          </a:p>
          <a:p>
            <a:r>
              <a:rPr lang="en-US" sz="2000" b="1" dirty="0" smtClean="0">
                <a:latin typeface="Arial" panose="020B0604020202020204" pitchFamily="34" charset="0"/>
                <a:cs typeface="Arial" panose="020B0604020202020204" pitchFamily="34" charset="0"/>
              </a:rPr>
              <a:t>Can </a:t>
            </a:r>
            <a:r>
              <a:rPr lang="en-US" sz="2000" b="1" dirty="0">
                <a:latin typeface="Arial" panose="020B0604020202020204" pitchFamily="34" charset="0"/>
                <a:cs typeface="Arial" panose="020B0604020202020204" pitchFamily="34" charset="0"/>
              </a:rPr>
              <a:t>we do better?</a:t>
            </a:r>
          </a:p>
          <a:p>
            <a:pPr marL="0" indent="0">
              <a:buNone/>
            </a:pP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40635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Arial" panose="020B0604020202020204" pitchFamily="34" charset="0"/>
                <a:cs typeface="Arial" panose="020B0604020202020204" pitchFamily="34" charset="0"/>
              </a:rPr>
              <a:t>“Proliferation indices”</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r>
              <a:rPr lang="en-US" sz="2000" dirty="0" smtClean="0">
                <a:latin typeface="Arial" panose="020B0604020202020204" pitchFamily="34" charset="0"/>
                <a:cs typeface="Arial" panose="020B0604020202020204" pitchFamily="34" charset="0"/>
              </a:rPr>
              <a:t>Look </a:t>
            </a:r>
            <a:r>
              <a:rPr lang="en-US" sz="2000" dirty="0">
                <a:latin typeface="Arial" panose="020B0604020202020204" pitchFamily="34" charset="0"/>
                <a:cs typeface="Arial" panose="020B0604020202020204" pitchFamily="34" charset="0"/>
              </a:rPr>
              <a:t>at </a:t>
            </a:r>
            <a:r>
              <a:rPr lang="en-US" sz="2000" b="1" dirty="0">
                <a:latin typeface="Arial" panose="020B0604020202020204" pitchFamily="34" charset="0"/>
                <a:cs typeface="Arial" panose="020B0604020202020204" pitchFamily="34" charset="0"/>
              </a:rPr>
              <a:t>where </a:t>
            </a:r>
            <a:r>
              <a:rPr lang="en-US" sz="2000" dirty="0">
                <a:latin typeface="Arial" panose="020B0604020202020204" pitchFamily="34" charset="0"/>
                <a:cs typeface="Arial" panose="020B0604020202020204" pitchFamily="34" charset="0"/>
              </a:rPr>
              <a:t>cells are dividing, and </a:t>
            </a:r>
            <a:r>
              <a:rPr lang="en-US" sz="2000" b="1" dirty="0">
                <a:latin typeface="Arial" panose="020B0604020202020204" pitchFamily="34" charset="0"/>
                <a:cs typeface="Arial" panose="020B0604020202020204" pitchFamily="34" charset="0"/>
              </a:rPr>
              <a:t>what types </a:t>
            </a:r>
            <a:r>
              <a:rPr lang="en-US" sz="2000" dirty="0">
                <a:latin typeface="Arial" panose="020B0604020202020204" pitchFamily="34" charset="0"/>
                <a:cs typeface="Arial" panose="020B0604020202020204" pitchFamily="34" charset="0"/>
              </a:rPr>
              <a:t>of</a:t>
            </a:r>
            <a:r>
              <a:rPr lang="en-US" sz="2000" b="1"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cells are dividing</a:t>
            </a: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More </a:t>
            </a:r>
            <a:r>
              <a:rPr lang="en-US" sz="2000" dirty="0">
                <a:latin typeface="Arial" panose="020B0604020202020204" pitchFamily="34" charset="0"/>
                <a:cs typeface="Arial" panose="020B0604020202020204" pitchFamily="34" charset="0"/>
              </a:rPr>
              <a:t>division in areas that are genetically </a:t>
            </a:r>
            <a:r>
              <a:rPr lang="en-US" sz="2000" b="1" dirty="0">
                <a:latin typeface="Arial" panose="020B0604020202020204" pitchFamily="34" charset="0"/>
                <a:cs typeface="Arial" panose="020B0604020202020204" pitchFamily="34" charset="0"/>
              </a:rPr>
              <a:t>closer</a:t>
            </a:r>
            <a:r>
              <a:rPr lang="en-US" sz="2000" dirty="0">
                <a:latin typeface="Arial" panose="020B0604020202020204" pitchFamily="34" charset="0"/>
                <a:cs typeface="Arial" panose="020B0604020202020204" pitchFamily="34" charset="0"/>
              </a:rPr>
              <a:t> to cancer, should mean higher risk to </a:t>
            </a:r>
            <a:r>
              <a:rPr lang="en-US" sz="2000" dirty="0" smtClean="0">
                <a:latin typeface="Arial" panose="020B0604020202020204" pitchFamily="34" charset="0"/>
                <a:cs typeface="Arial" panose="020B0604020202020204" pitchFamily="34" charset="0"/>
              </a:rPr>
              <a:t>cancer</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Clinically: </a:t>
            </a:r>
          </a:p>
          <a:p>
            <a:pPr lvl="1"/>
            <a:r>
              <a:rPr lang="en-US" sz="1800" dirty="0">
                <a:latin typeface="Arial" panose="020B0604020202020204" pitchFamily="34" charset="0"/>
                <a:cs typeface="Arial" panose="020B0604020202020204" pitchFamily="34" charset="0"/>
              </a:rPr>
              <a:t>Where?</a:t>
            </a:r>
          </a:p>
          <a:p>
            <a:pPr lvl="2"/>
            <a:r>
              <a:rPr lang="en-US" sz="1800" dirty="0">
                <a:latin typeface="Arial" panose="020B0604020202020204" pitchFamily="34" charset="0"/>
                <a:cs typeface="Arial" panose="020B0604020202020204" pitchFamily="34" charset="0"/>
              </a:rPr>
              <a:t>Stain for Ki-67</a:t>
            </a:r>
          </a:p>
          <a:p>
            <a:pPr lvl="2"/>
            <a:r>
              <a:rPr lang="en-US" sz="1800" dirty="0">
                <a:latin typeface="Arial" panose="020B0604020202020204" pitchFamily="34" charset="0"/>
                <a:cs typeface="Arial" panose="020B0604020202020204" pitchFamily="34" charset="0"/>
              </a:rPr>
              <a:t>Look for mitosis</a:t>
            </a:r>
          </a:p>
          <a:p>
            <a:pPr lvl="1"/>
            <a:r>
              <a:rPr lang="en-US" sz="1800" dirty="0">
                <a:latin typeface="Arial" panose="020B0604020202020204" pitchFamily="34" charset="0"/>
                <a:cs typeface="Arial" panose="020B0604020202020204" pitchFamily="34" charset="0"/>
              </a:rPr>
              <a:t>What types?</a:t>
            </a:r>
          </a:p>
          <a:p>
            <a:pPr lvl="2"/>
            <a:r>
              <a:rPr lang="en-US" sz="1800" dirty="0">
                <a:latin typeface="Arial" panose="020B0604020202020204" pitchFamily="34" charset="0"/>
                <a:cs typeface="Arial" panose="020B0604020202020204" pitchFamily="34" charset="0"/>
              </a:rPr>
              <a:t>IHC markers</a:t>
            </a:r>
          </a:p>
          <a:p>
            <a:pPr lvl="2"/>
            <a:r>
              <a:rPr lang="en-US" sz="1800" dirty="0">
                <a:latin typeface="Arial" panose="020B0604020202020204" pitchFamily="34" charset="0"/>
                <a:cs typeface="Arial" panose="020B0604020202020204" pitchFamily="34" charset="0"/>
              </a:rPr>
              <a:t>Genotyping</a:t>
            </a:r>
          </a:p>
          <a:p>
            <a:pPr marL="0" indent="0">
              <a:buNone/>
            </a:pP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98171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Does it work?</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r>
              <a:rPr lang="en-US" sz="2000" dirty="0">
                <a:latin typeface="Arial" panose="020B0604020202020204" pitchFamily="34" charset="0"/>
                <a:cs typeface="Arial" panose="020B0604020202020204" pitchFamily="34" charset="0"/>
              </a:rPr>
              <a:t>Group index values into quartiles, and create Kaplan-Meier curves</a:t>
            </a:r>
          </a:p>
        </p:txBody>
      </p:sp>
      <p:pic>
        <p:nvPicPr>
          <p:cNvPr id="18" name="Picture 17" descr="KM_bx_fpi.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9672" y="2420888"/>
            <a:ext cx="4615383" cy="3659207"/>
          </a:xfrm>
          <a:prstGeom prst="rect">
            <a:avLst/>
          </a:prstGeom>
        </p:spPr>
      </p:pic>
      <p:sp>
        <p:nvSpPr>
          <p:cNvPr id="22" name="TextBox 21"/>
          <p:cNvSpPr txBox="1"/>
          <p:nvPr/>
        </p:nvSpPr>
        <p:spPr>
          <a:xfrm>
            <a:off x="6588224" y="3501008"/>
            <a:ext cx="2329850" cy="1077208"/>
          </a:xfrm>
          <a:prstGeom prst="rect">
            <a:avLst/>
          </a:prstGeom>
          <a:noFill/>
        </p:spPr>
        <p:txBody>
          <a:bodyPr wrap="square" lIns="91430" tIns="45715" rIns="91430" bIns="45715" rtlCol="0">
            <a:spAutoFit/>
          </a:bodyPr>
          <a:lstStyle/>
          <a:p>
            <a:r>
              <a:rPr lang="en-US" sz="1600" dirty="0">
                <a:solidFill>
                  <a:srgbClr val="FF0000"/>
                </a:solidFill>
                <a:latin typeface="Arial" panose="020B0604020202020204" pitchFamily="34" charset="0"/>
                <a:cs typeface="Arial" panose="020B0604020202020204" pitchFamily="34" charset="0"/>
              </a:rPr>
              <a:t>Red:	    Top</a:t>
            </a:r>
          </a:p>
          <a:p>
            <a:r>
              <a:rPr lang="en-US" sz="1600" dirty="0">
                <a:solidFill>
                  <a:srgbClr val="00B050"/>
                </a:solidFill>
                <a:latin typeface="Arial" panose="020B0604020202020204" pitchFamily="34" charset="0"/>
                <a:cs typeface="Arial" panose="020B0604020202020204" pitchFamily="34" charset="0"/>
              </a:rPr>
              <a:t>Green:  Upper middle </a:t>
            </a:r>
          </a:p>
          <a:p>
            <a:r>
              <a:rPr lang="en-US" sz="1600" dirty="0">
                <a:solidFill>
                  <a:schemeClr val="accent2"/>
                </a:solidFill>
                <a:latin typeface="Arial" panose="020B0604020202020204" pitchFamily="34" charset="0"/>
                <a:cs typeface="Arial" panose="020B0604020202020204" pitchFamily="34" charset="0"/>
              </a:rPr>
              <a:t>Blue:     Lower middle </a:t>
            </a:r>
          </a:p>
          <a:p>
            <a:r>
              <a:rPr lang="en-US" sz="1600" dirty="0">
                <a:latin typeface="Arial" panose="020B0604020202020204" pitchFamily="34" charset="0"/>
                <a:cs typeface="Arial" panose="020B0604020202020204" pitchFamily="34" charset="0"/>
              </a:rPr>
              <a:t>Black:   Lowest</a:t>
            </a:r>
          </a:p>
        </p:txBody>
      </p:sp>
    </p:spTree>
    <p:extLst>
      <p:ext uri="{BB962C8B-B14F-4D97-AF65-F5344CB8AC3E}">
        <p14:creationId xmlns:p14="http://schemas.microsoft.com/office/powerpoint/2010/main" val="5170866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278666" y="1730566"/>
            <a:ext cx="8538971" cy="4117659"/>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82945" tIns="41473" rIns="82945" bIns="41473" numCol="1" rtlCol="0" anchor="t" anchorCtr="0" compatLnSpc="1">
            <a:prstTxWarp prst="textNoShape">
              <a:avLst/>
            </a:prstTxWarp>
          </a:bodyPr>
          <a:lstStyle/>
          <a:p>
            <a:pPr defTabSz="407526" hangingPunct="0">
              <a:lnSpc>
                <a:spcPct val="93000"/>
              </a:lnSpc>
              <a:buClr>
                <a:srgbClr val="000000"/>
              </a:buClr>
              <a:buSzPct val="100000"/>
            </a:pPr>
            <a:endParaRPr lang="en-GB" sz="1600">
              <a:solidFill>
                <a:schemeClr val="bg1"/>
              </a:solidFill>
              <a:latin typeface="Arial" charset="0"/>
            </a:endParaRPr>
          </a:p>
        </p:txBody>
      </p:sp>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Is it </a:t>
            </a:r>
            <a:r>
              <a:rPr lang="en-US" dirty="0" smtClean="0">
                <a:latin typeface="Arial" panose="020B0604020202020204" pitchFamily="34" charset="0"/>
                <a:cs typeface="Arial" panose="020B0604020202020204" pitchFamily="34" charset="0"/>
              </a:rPr>
              <a:t>good? Theoretical </a:t>
            </a:r>
            <a:r>
              <a:rPr lang="en-US" dirty="0">
                <a:latin typeface="Arial" panose="020B0604020202020204" pitchFamily="34" charset="0"/>
                <a:cs typeface="Arial" panose="020B0604020202020204" pitchFamily="34" charset="0"/>
              </a:rPr>
              <a:t>maxima</a:t>
            </a:r>
          </a:p>
        </p:txBody>
      </p:sp>
      <p:pic>
        <p:nvPicPr>
          <p:cNvPr id="4" name="Picture 3" descr="corrCoeff_Lattice.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96992"/>
            <a:ext cx="9144000" cy="3951233"/>
          </a:xfrm>
          <a:prstGeom prst="rect">
            <a:avLst/>
          </a:prstGeom>
        </p:spPr>
      </p:pic>
      <p:cxnSp>
        <p:nvCxnSpPr>
          <p:cNvPr id="6" name="Straight Arrow Connector 5"/>
          <p:cNvCxnSpPr/>
          <p:nvPr/>
        </p:nvCxnSpPr>
        <p:spPr>
          <a:xfrm flipV="1">
            <a:off x="5204691" y="3025864"/>
            <a:ext cx="0" cy="473180"/>
          </a:xfrm>
          <a:prstGeom prst="straightConnector1">
            <a:avLst/>
          </a:prstGeom>
          <a:ln w="38100"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65093" y="2343868"/>
            <a:ext cx="444509" cy="3221474"/>
          </a:xfrm>
          <a:prstGeom prst="rect">
            <a:avLst/>
          </a:prstGeom>
          <a:noFill/>
        </p:spPr>
        <p:txBody>
          <a:bodyPr vert="vert270" wrap="none" lIns="82945" tIns="41473" rIns="82945" bIns="41473" rtlCol="0">
            <a:spAutoFit/>
          </a:bodyPr>
          <a:lstStyle/>
          <a:p>
            <a:r>
              <a:rPr lang="en-GB" sz="1800" dirty="0">
                <a:latin typeface="Arial" panose="020B0604020202020204" pitchFamily="34" charset="0"/>
                <a:cs typeface="Arial" panose="020B0604020202020204" pitchFamily="34" charset="0"/>
              </a:rPr>
              <a:t>Absolute correlation coefficient</a:t>
            </a:r>
          </a:p>
        </p:txBody>
      </p:sp>
      <p:sp>
        <p:nvSpPr>
          <p:cNvPr id="7" name="TextBox 6"/>
          <p:cNvSpPr txBox="1"/>
          <p:nvPr/>
        </p:nvSpPr>
        <p:spPr>
          <a:xfrm>
            <a:off x="3592238" y="5676511"/>
            <a:ext cx="671879" cy="360755"/>
          </a:xfrm>
          <a:prstGeom prst="rect">
            <a:avLst/>
          </a:prstGeom>
          <a:noFill/>
        </p:spPr>
        <p:txBody>
          <a:bodyPr vert="horz" wrap="none" lIns="82945" tIns="41473" rIns="82945" bIns="41473" rtlCol="0">
            <a:spAutoFit/>
          </a:bodyPr>
          <a:lstStyle/>
          <a:p>
            <a:r>
              <a:rPr lang="en-GB" sz="1800" dirty="0">
                <a:latin typeface="Arial" panose="020B0604020202020204" pitchFamily="34" charset="0"/>
                <a:cs typeface="Arial" panose="020B0604020202020204" pitchFamily="34" charset="0"/>
              </a:rPr>
              <a:t>Time</a:t>
            </a:r>
          </a:p>
        </p:txBody>
      </p:sp>
    </p:spTree>
    <p:extLst>
      <p:ext uri="{BB962C8B-B14F-4D97-AF65-F5344CB8AC3E}">
        <p14:creationId xmlns:p14="http://schemas.microsoft.com/office/powerpoint/2010/main" val="102205879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Is it good? Biopsies</a:t>
            </a:r>
            <a:endParaRPr lang="en-US" dirty="0">
              <a:latin typeface="Arial" panose="020B0604020202020204" pitchFamily="34" charset="0"/>
              <a:cs typeface="Arial" panose="020B0604020202020204" pitchFamily="34" charset="0"/>
            </a:endParaRPr>
          </a:p>
        </p:txBody>
      </p:sp>
      <p:pic>
        <p:nvPicPr>
          <p:cNvPr id="4" name="Picture 3" descr="corrCoeff_Biopsy.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22663"/>
            <a:ext cx="9144000" cy="3951233"/>
          </a:xfrm>
          <a:prstGeom prst="rect">
            <a:avLst/>
          </a:prstGeom>
        </p:spPr>
      </p:pic>
      <p:cxnSp>
        <p:nvCxnSpPr>
          <p:cNvPr id="5" name="Straight Arrow Connector 4"/>
          <p:cNvCxnSpPr/>
          <p:nvPr/>
        </p:nvCxnSpPr>
        <p:spPr>
          <a:xfrm flipV="1">
            <a:off x="5030377" y="2963604"/>
            <a:ext cx="0" cy="473180"/>
          </a:xfrm>
          <a:prstGeom prst="straightConnector1">
            <a:avLst/>
          </a:prstGeom>
          <a:ln w="38100"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3592238" y="5454055"/>
            <a:ext cx="700348" cy="360755"/>
          </a:xfrm>
          <a:prstGeom prst="rect">
            <a:avLst/>
          </a:prstGeom>
          <a:noFill/>
        </p:spPr>
        <p:txBody>
          <a:bodyPr vert="horz" wrap="none" lIns="82945" tIns="41473" rIns="82945" bIns="41473" rtlCol="0">
            <a:spAutoFit/>
          </a:bodyPr>
          <a:lstStyle/>
          <a:p>
            <a:r>
              <a:rPr lang="en-GB" sz="1800" dirty="0"/>
              <a:t>Time</a:t>
            </a:r>
          </a:p>
        </p:txBody>
      </p:sp>
    </p:spTree>
    <p:extLst>
      <p:ext uri="{BB962C8B-B14F-4D97-AF65-F5344CB8AC3E}">
        <p14:creationId xmlns:p14="http://schemas.microsoft.com/office/powerpoint/2010/main" val="10854757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Conclusions and future work</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600201"/>
            <a:ext cx="8229600" cy="3340968"/>
          </a:xfrm>
        </p:spPr>
        <p:txBody>
          <a:bodyPr>
            <a:normAutofit/>
          </a:bodyPr>
          <a:lstStyle/>
          <a:p>
            <a:r>
              <a:rPr lang="en-US" sz="2000" dirty="0">
                <a:latin typeface="Arial" panose="020B0604020202020204" pitchFamily="34" charset="0"/>
                <a:cs typeface="Arial" panose="020B0604020202020204" pitchFamily="34" charset="0"/>
              </a:rPr>
              <a:t>Traditional biomarkers show poor correlation with endpoint</a:t>
            </a:r>
          </a:p>
          <a:p>
            <a:r>
              <a:rPr lang="en-US" sz="2000" dirty="0">
                <a:latin typeface="Arial" panose="020B0604020202020204" pitchFamily="34" charset="0"/>
                <a:cs typeface="Arial" panose="020B0604020202020204" pitchFamily="34" charset="0"/>
              </a:rPr>
              <a:t>Existing diversity measures are fairly good predictors</a:t>
            </a:r>
          </a:p>
          <a:p>
            <a:r>
              <a:rPr lang="en-US" sz="2000" dirty="0">
                <a:latin typeface="Arial" panose="020B0604020202020204" pitchFamily="34" charset="0"/>
                <a:cs typeface="Arial" panose="020B0604020202020204" pitchFamily="34" charset="0"/>
              </a:rPr>
              <a:t>Existing spatial heterogeneity measures are poor predictors</a:t>
            </a:r>
          </a:p>
          <a:p>
            <a:r>
              <a:rPr lang="en-US" sz="2000" dirty="0">
                <a:latin typeface="Arial" panose="020B0604020202020204" pitchFamily="34" charset="0"/>
                <a:cs typeface="Arial" panose="020B0604020202020204" pitchFamily="34" charset="0"/>
              </a:rPr>
              <a:t>Proliferation indices theoretically are good predictors</a:t>
            </a:r>
          </a:p>
          <a:p>
            <a:r>
              <a:rPr lang="en-US" sz="2000" dirty="0">
                <a:latin typeface="Arial" panose="020B0604020202020204" pitchFamily="34" charset="0"/>
                <a:cs typeface="Arial" panose="020B0604020202020204" pitchFamily="34" charset="0"/>
              </a:rPr>
              <a:t>Multiple biopsies </a:t>
            </a:r>
            <a:r>
              <a:rPr lang="en-US" sz="2000" b="1" dirty="0">
                <a:latin typeface="Arial" panose="020B0604020202020204" pitchFamily="34" charset="0"/>
                <a:cs typeface="Arial" panose="020B0604020202020204" pitchFamily="34" charset="0"/>
              </a:rPr>
              <a:t>can</a:t>
            </a:r>
            <a:r>
              <a:rPr lang="en-US" sz="2000" dirty="0">
                <a:latin typeface="Arial" panose="020B0604020202020204" pitchFamily="34" charset="0"/>
                <a:cs typeface="Arial" panose="020B0604020202020204" pitchFamily="34" charset="0"/>
              </a:rPr>
              <a:t> be helpful, but come at a cost</a:t>
            </a:r>
          </a:p>
          <a:p>
            <a:r>
              <a:rPr lang="en-US" sz="2000" dirty="0">
                <a:latin typeface="Arial" panose="020B0604020202020204" pitchFamily="34" charset="0"/>
                <a:cs typeface="Arial" panose="020B0604020202020204" pitchFamily="34" charset="0"/>
              </a:rPr>
              <a:t>Serial biopsies are generally not helpful</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Future: clinical validation; more practical measures for </a:t>
            </a:r>
            <a:r>
              <a:rPr lang="en-US" sz="2000" i="1" dirty="0">
                <a:latin typeface="Arial" panose="020B0604020202020204" pitchFamily="34" charset="0"/>
                <a:cs typeface="Arial" panose="020B0604020202020204" pitchFamily="34" charset="0"/>
              </a:rPr>
              <a:t>f</a:t>
            </a:r>
            <a:r>
              <a:rPr lang="en-US" sz="2000" i="1" baseline="-25000" dirty="0">
                <a:latin typeface="Arial" panose="020B0604020202020204" pitchFamily="34" charset="0"/>
                <a:cs typeface="Arial" panose="020B0604020202020204" pitchFamily="34" charset="0"/>
              </a:rPr>
              <a:t>i  </a:t>
            </a:r>
            <a:r>
              <a:rPr lang="en-US" sz="2000" dirty="0">
                <a:latin typeface="Arial" panose="020B0604020202020204" pitchFamily="34" charset="0"/>
                <a:cs typeface="Arial" panose="020B0604020202020204" pitchFamily="34" charset="0"/>
              </a:rPr>
              <a:t>; better models</a:t>
            </a:r>
            <a:r>
              <a:rPr lang="en-US" sz="2000" dirty="0" smtClean="0">
                <a:latin typeface="Arial" panose="020B0604020202020204" pitchFamily="34" charset="0"/>
                <a:cs typeface="Arial" panose="020B0604020202020204" pitchFamily="34" charset="0"/>
              </a:rPr>
              <a:t>!</a:t>
            </a:r>
          </a:p>
          <a:p>
            <a:endParaRPr lang="en-US" sz="2000" i="1" baseline="-25000" dirty="0">
              <a:latin typeface="Arial" panose="020B0604020202020204" pitchFamily="34" charset="0"/>
              <a:cs typeface="Arial" panose="020B0604020202020204" pitchFamily="34" charset="0"/>
            </a:endParaRPr>
          </a:p>
          <a:p>
            <a:pPr marL="0" indent="0">
              <a:buNone/>
            </a:pPr>
            <a:endParaRPr lang="en-US" sz="2000" i="1" baseline="-25000" dirty="0">
              <a:latin typeface="Arial" panose="020B0604020202020204" pitchFamily="34" charset="0"/>
              <a:cs typeface="Arial" panose="020B0604020202020204" pitchFamily="34" charset="0"/>
            </a:endParaRPr>
          </a:p>
          <a:p>
            <a:pPr marL="0" indent="0">
              <a:buNone/>
            </a:pPr>
            <a:endParaRPr lang="en-US" sz="2000" baseline="-25000" dirty="0">
              <a:latin typeface="Arial" panose="020B0604020202020204" pitchFamily="34" charset="0"/>
              <a:cs typeface="Arial" panose="020B0604020202020204" pitchFamily="34" charset="0"/>
            </a:endParaRPr>
          </a:p>
        </p:txBody>
      </p:sp>
      <p:sp>
        <p:nvSpPr>
          <p:cNvPr id="4" name="TextBox 3"/>
          <p:cNvSpPr txBox="1"/>
          <p:nvPr/>
        </p:nvSpPr>
        <p:spPr>
          <a:xfrm>
            <a:off x="467544" y="5229200"/>
            <a:ext cx="8208912" cy="1015663"/>
          </a:xfrm>
          <a:prstGeom prst="rect">
            <a:avLst/>
          </a:prstGeom>
          <a:noFill/>
          <a:ln w="25400">
            <a:solidFill>
              <a:schemeClr val="tx1"/>
            </a:solidFill>
          </a:ln>
        </p:spPr>
        <p:txBody>
          <a:bodyPr wrap="square" rtlCol="0">
            <a:spAutoFit/>
          </a:bodyPr>
          <a:lstStyle/>
          <a:p>
            <a:r>
              <a:rPr lang="en-GB" sz="2000" dirty="0" err="1">
                <a:latin typeface="Arial" panose="020B0604020202020204" pitchFamily="34" charset="0"/>
                <a:cs typeface="Arial" panose="020B0604020202020204" pitchFamily="34" charset="0"/>
              </a:rPr>
              <a:t>Dhawan</a:t>
            </a:r>
            <a:r>
              <a:rPr lang="en-GB" sz="2000" dirty="0">
                <a:latin typeface="Arial" panose="020B0604020202020204" pitchFamily="34" charset="0"/>
                <a:cs typeface="Arial" panose="020B0604020202020204" pitchFamily="34" charset="0"/>
              </a:rPr>
              <a:t> A, Graham TA, Fletcher AG (2016). A computational modelling approach for deriving biomarkers to predict cancer risk in premalignant disease. Cancer </a:t>
            </a:r>
            <a:r>
              <a:rPr lang="en-GB" sz="2000" dirty="0" err="1">
                <a:latin typeface="Arial" panose="020B0604020202020204" pitchFamily="34" charset="0"/>
                <a:cs typeface="Arial" panose="020B0604020202020204" pitchFamily="34" charset="0"/>
              </a:rPr>
              <a:t>Prev</a:t>
            </a:r>
            <a:r>
              <a:rPr lang="en-GB" sz="2000" dirty="0">
                <a:latin typeface="Arial" panose="020B0604020202020204" pitchFamily="34" charset="0"/>
                <a:cs typeface="Arial" panose="020B0604020202020204" pitchFamily="34" charset="0"/>
              </a:rPr>
              <a:t> Res 9:283-295</a:t>
            </a:r>
            <a:r>
              <a:rPr lang="en-GB" sz="2000" dirty="0" smtClean="0">
                <a:latin typeface="Arial" panose="020B0604020202020204" pitchFamily="34" charset="0"/>
                <a:cs typeface="Arial" panose="020B0604020202020204" pitchFamily="34" charset="0"/>
              </a:rPr>
              <a:t>.</a:t>
            </a:r>
            <a:endParaRPr lang="en-GB" sz="2000" dirty="0"/>
          </a:p>
        </p:txBody>
      </p:sp>
    </p:spTree>
    <p:extLst>
      <p:ext uri="{BB962C8B-B14F-4D97-AF65-F5344CB8AC3E}">
        <p14:creationId xmlns:p14="http://schemas.microsoft.com/office/powerpoint/2010/main" val="8329684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7" name="Rounded Rectangle 6"/>
          <p:cNvSpPr/>
          <p:nvPr/>
        </p:nvSpPr>
        <p:spPr bwMode="auto">
          <a:xfrm>
            <a:off x="656912" y="2816932"/>
            <a:ext cx="7830177" cy="1224136"/>
          </a:xfrm>
          <a:prstGeom prst="roundRect">
            <a:avLst/>
          </a:prstGeom>
          <a:solidFill>
            <a:schemeClr val="bg1"/>
          </a:solidFill>
          <a:ln w="9525" cap="flat" cmpd="sng" algn="ctr">
            <a:solidFill>
              <a:schemeClr val="tx1"/>
            </a:solidFill>
            <a:prstDash val="solid"/>
            <a:round/>
            <a:headEnd type="none" w="med" len="med"/>
            <a:tailEnd type="none" w="med" len="med"/>
          </a:ln>
          <a:effectLst>
            <a:softEdge rad="63500"/>
          </a:effectLst>
        </p:spPr>
        <p:txBody>
          <a:bodyPr vert="horz" wrap="square" lIns="91440" tIns="45720" rIns="91440" bIns="45720" numCol="1" rtlCol="0" anchor="ctr" anchorCtr="0" compatLnSpc="1">
            <a:prstTxWarp prst="textNoShape">
              <a:avLst/>
            </a:prstTxWarp>
          </a:bodyPr>
          <a:lstStyle/>
          <a:p>
            <a:pPr algn="ctr" eaLnBrk="0" hangingPunct="0"/>
            <a:r>
              <a:rPr lang="en-GB" altLang="en-US" sz="2800" dirty="0">
                <a:latin typeface="Arial" panose="020B0604020202020204" pitchFamily="34" charset="0"/>
                <a:cs typeface="Arial" panose="020B0604020202020204" pitchFamily="34" charset="0"/>
              </a:rPr>
              <a:t>Inferring tumour proliferative </a:t>
            </a:r>
            <a:r>
              <a:rPr lang="en-GB" altLang="en-US" sz="2800" dirty="0" smtClean="0">
                <a:latin typeface="Arial" panose="020B0604020202020204" pitchFamily="34" charset="0"/>
                <a:cs typeface="Arial" panose="020B0604020202020204" pitchFamily="34" charset="0"/>
              </a:rPr>
              <a:t>organization </a:t>
            </a:r>
            <a:r>
              <a:rPr lang="en-GB" altLang="en-US" sz="2800" dirty="0">
                <a:latin typeface="Arial" panose="020B0604020202020204" pitchFamily="34" charset="0"/>
                <a:cs typeface="Arial" panose="020B0604020202020204" pitchFamily="34" charset="0"/>
              </a:rPr>
              <a:t>from measures of diversity and heterogeneity</a:t>
            </a:r>
          </a:p>
        </p:txBody>
      </p:sp>
    </p:spTree>
    <p:extLst>
      <p:ext uri="{BB962C8B-B14F-4D97-AF65-F5344CB8AC3E}">
        <p14:creationId xmlns:p14="http://schemas.microsoft.com/office/powerpoint/2010/main" val="28908092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 name="lathia.png"/>
          <p:cNvPicPr>
            <a:picLocks noChangeAspect="1"/>
          </p:cNvPicPr>
          <p:nvPr/>
        </p:nvPicPr>
        <p:blipFill>
          <a:blip r:embed="rId2">
            <a:extLst/>
          </a:blip>
          <a:stretch>
            <a:fillRect/>
          </a:stretch>
        </p:blipFill>
        <p:spPr>
          <a:xfrm>
            <a:off x="5222345" y="3246105"/>
            <a:ext cx="3865209" cy="3461072"/>
          </a:xfrm>
          <a:prstGeom prst="rect">
            <a:avLst/>
          </a:prstGeom>
          <a:ln w="12700">
            <a:miter lim="400000"/>
          </a:ln>
        </p:spPr>
      </p:pic>
      <p:pic>
        <p:nvPicPr>
          <p:cNvPr id="160" name="real.png"/>
          <p:cNvPicPr>
            <a:picLocks noChangeAspect="1"/>
          </p:cNvPicPr>
          <p:nvPr/>
        </p:nvPicPr>
        <p:blipFill>
          <a:blip r:embed="rId3">
            <a:extLst/>
          </a:blip>
          <a:stretch>
            <a:fillRect/>
          </a:stretch>
        </p:blipFill>
        <p:spPr>
          <a:xfrm>
            <a:off x="50672" y="391416"/>
            <a:ext cx="5688212" cy="1571626"/>
          </a:xfrm>
          <a:prstGeom prst="rect">
            <a:avLst/>
          </a:prstGeom>
          <a:ln w="12700">
            <a:miter lim="400000"/>
          </a:ln>
        </p:spPr>
      </p:pic>
      <p:sp>
        <p:nvSpPr>
          <p:cNvPr id="161" name="Shape 161"/>
          <p:cNvSpPr/>
          <p:nvPr/>
        </p:nvSpPr>
        <p:spPr>
          <a:xfrm>
            <a:off x="5171461" y="2434737"/>
            <a:ext cx="4218738" cy="839391"/>
          </a:xfrm>
          <a:prstGeom prst="rect">
            <a:avLst/>
          </a:prstGeom>
          <a:ln w="12700">
            <a:miter lim="400000"/>
          </a:ln>
          <a:extLst>
            <a:ext uri="{C572A759-6A51-4108-AA02-DFA0A04FC94B}">
              <ma14:wrappingTextBoxFlag xmlns="" xmlns:ma14="http://schemas.microsoft.com/office/mac/drawingml/2011/main" val="1"/>
            </a:ext>
          </a:extLst>
        </p:spPr>
        <p:txBody>
          <a:bodyPr lIns="35717" tIns="35717" rIns="35717" bIns="35717" anchor="ctr">
            <a:spAutoFit/>
          </a:bodyPr>
          <a:lstStyle/>
          <a:p>
            <a:r>
              <a:t>Measuring symmetric division is HARD</a:t>
            </a:r>
          </a:p>
        </p:txBody>
      </p:sp>
      <p:pic>
        <p:nvPicPr>
          <p:cNvPr id="162" name="mets.png"/>
          <p:cNvPicPr>
            <a:picLocks noChangeAspect="1"/>
          </p:cNvPicPr>
          <p:nvPr/>
        </p:nvPicPr>
        <p:blipFill>
          <a:blip r:embed="rId4">
            <a:extLst/>
          </a:blip>
          <a:stretch>
            <a:fillRect/>
          </a:stretch>
        </p:blipFill>
        <p:spPr>
          <a:xfrm>
            <a:off x="72958" y="5716825"/>
            <a:ext cx="3696891" cy="973337"/>
          </a:xfrm>
          <a:prstGeom prst="rect">
            <a:avLst/>
          </a:prstGeom>
          <a:ln w="12700">
            <a:miter lim="400000"/>
          </a:ln>
        </p:spPr>
      </p:pic>
      <p:pic>
        <p:nvPicPr>
          <p:cNvPr id="163" name="res.png"/>
          <p:cNvPicPr>
            <a:picLocks noChangeAspect="1"/>
          </p:cNvPicPr>
          <p:nvPr/>
        </p:nvPicPr>
        <p:blipFill>
          <a:blip r:embed="rId5">
            <a:extLst/>
          </a:blip>
          <a:stretch>
            <a:fillRect/>
          </a:stretch>
        </p:blipFill>
        <p:spPr>
          <a:xfrm>
            <a:off x="149880" y="4700927"/>
            <a:ext cx="3795118" cy="830462"/>
          </a:xfrm>
          <a:prstGeom prst="rect">
            <a:avLst/>
          </a:prstGeom>
          <a:ln w="12700">
            <a:miter lim="400000"/>
          </a:ln>
        </p:spPr>
      </p:pic>
      <p:pic>
        <p:nvPicPr>
          <p:cNvPr id="164" name="radres.png"/>
          <p:cNvPicPr>
            <a:picLocks noChangeAspect="1"/>
          </p:cNvPicPr>
          <p:nvPr/>
        </p:nvPicPr>
        <p:blipFill>
          <a:blip r:embed="rId6">
            <a:extLst/>
          </a:blip>
          <a:stretch>
            <a:fillRect/>
          </a:stretch>
        </p:blipFill>
        <p:spPr>
          <a:xfrm>
            <a:off x="90904" y="3488575"/>
            <a:ext cx="5063134" cy="1026915"/>
          </a:xfrm>
          <a:prstGeom prst="rect">
            <a:avLst/>
          </a:prstGeom>
          <a:ln w="12700">
            <a:miter lim="400000"/>
          </a:ln>
        </p:spPr>
      </p:pic>
    </p:spTree>
    <p:extLst>
      <p:ext uri="{BB962C8B-B14F-4D97-AF65-F5344CB8AC3E}">
        <p14:creationId xmlns:p14="http://schemas.microsoft.com/office/powerpoint/2010/main" val="1207898335"/>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ultiscale modelling in oncology."/>
          <p:cNvPicPr>
            <a:picLocks noChangeAspect="1" noChangeArrowheads="1"/>
          </p:cNvPicPr>
          <p:nvPr/>
        </p:nvPicPr>
        <p:blipFill rotWithShape="1">
          <a:blip r:embed="rId2">
            <a:extLst>
              <a:ext uri="{28A0092B-C50C-407E-A947-70E740481C1C}">
                <a14:useLocalDpi xmlns:a14="http://schemas.microsoft.com/office/drawing/2010/main" val="0"/>
              </a:ext>
            </a:extLst>
          </a:blip>
          <a:srcRect b="5677"/>
          <a:stretch/>
        </p:blipFill>
        <p:spPr bwMode="auto">
          <a:xfrm>
            <a:off x="66675" y="1484784"/>
            <a:ext cx="9010650" cy="457298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273928" y="6341258"/>
            <a:ext cx="3762568" cy="400110"/>
          </a:xfrm>
          <a:prstGeom prst="rect">
            <a:avLst/>
          </a:prstGeom>
          <a:noFill/>
        </p:spPr>
        <p:txBody>
          <a:bodyPr wrap="none" rtlCol="0">
            <a:spAutoFit/>
          </a:bodyPr>
          <a:lstStyle/>
          <a:p>
            <a:r>
              <a:rPr lang="en-GB" sz="2000" dirty="0">
                <a:latin typeface="Arial" panose="020B0604020202020204" pitchFamily="34" charset="0"/>
                <a:cs typeface="Arial" panose="020B0604020202020204" pitchFamily="34" charset="0"/>
              </a:rPr>
              <a:t>doi:10.1038/nrclinonc.2015.204</a:t>
            </a:r>
          </a:p>
        </p:txBody>
      </p:sp>
      <p:sp>
        <p:nvSpPr>
          <p:cNvPr id="2" name="Title 1"/>
          <p:cNvSpPr>
            <a:spLocks noGrp="1"/>
          </p:cNvSpPr>
          <p:nvPr>
            <p:ph type="title"/>
          </p:nvPr>
        </p:nvSpPr>
        <p:spPr/>
        <p:txBody>
          <a:bodyPr/>
          <a:lstStyle/>
          <a:p>
            <a:r>
              <a:rPr lang="en-GB" dirty="0" smtClean="0">
                <a:latin typeface="Arial" panose="020B0604020202020204" pitchFamily="34" charset="0"/>
                <a:cs typeface="Arial" panose="020B0604020202020204" pitchFamily="34" charset="0"/>
              </a:rPr>
              <a:t>Cancer as a multiscale process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133669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 name="CSCmodels.png"/>
          <p:cNvPicPr>
            <a:picLocks noChangeAspect="1"/>
          </p:cNvPicPr>
          <p:nvPr/>
        </p:nvPicPr>
        <p:blipFill>
          <a:blip r:embed="rId2">
            <a:extLst/>
          </a:blip>
          <a:stretch>
            <a:fillRect/>
          </a:stretch>
        </p:blipFill>
        <p:spPr>
          <a:xfrm>
            <a:off x="0" y="1655376"/>
            <a:ext cx="9144000" cy="4054079"/>
          </a:xfrm>
          <a:prstGeom prst="rect">
            <a:avLst/>
          </a:prstGeom>
          <a:ln w="12700">
            <a:miter lim="400000"/>
          </a:ln>
        </p:spPr>
      </p:pic>
    </p:spTree>
    <p:extLst>
      <p:ext uri="{BB962C8B-B14F-4D97-AF65-F5344CB8AC3E}">
        <p14:creationId xmlns:p14="http://schemas.microsoft.com/office/powerpoint/2010/main" val="1599543121"/>
      </p:ext>
    </p:extLst>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88640"/>
            <a:ext cx="9144000" cy="1143000"/>
          </a:xfrm>
        </p:spPr>
        <p:txBody>
          <a:bodyPr>
            <a:noAutofit/>
          </a:bodyPr>
          <a:lstStyle/>
          <a:p>
            <a:r>
              <a:rPr lang="en-GB" dirty="0" smtClean="0">
                <a:latin typeface="Arial" panose="020B0604020202020204" pitchFamily="34" charset="0"/>
                <a:cs typeface="Arial" panose="020B0604020202020204" pitchFamily="34" charset="0"/>
              </a:rPr>
              <a:t>A spatial model of neutral evolution</a:t>
            </a:r>
            <a:endParaRPr lang="en-GB" dirty="0">
              <a:latin typeface="Arial" panose="020B0604020202020204" pitchFamily="34" charset="0"/>
              <a:cs typeface="Arial" panose="020B0604020202020204" pitchFamily="34" charset="0"/>
            </a:endParaRPr>
          </a:p>
        </p:txBody>
      </p:sp>
      <p:sp>
        <p:nvSpPr>
          <p:cNvPr id="200" name="Shape 200"/>
          <p:cNvSpPr/>
          <p:nvPr/>
        </p:nvSpPr>
        <p:spPr>
          <a:xfrm>
            <a:off x="1887575" y="390177"/>
            <a:ext cx="72196" cy="441463"/>
          </a:xfrm>
          <a:prstGeom prst="rect">
            <a:avLst/>
          </a:prstGeom>
          <a:ln w="12700">
            <a:miter lim="400000"/>
          </a:ln>
          <a:extLst>
            <a:ext uri="{C572A759-6A51-4108-AA02-DFA0A04FC94B}">
              <ma14:wrappingTextBoxFlag xmlns="" xmlns:ma14="http://schemas.microsoft.com/office/mac/drawingml/2011/main" val="1"/>
            </a:ext>
          </a:extLst>
        </p:spPr>
        <p:txBody>
          <a:bodyPr wrap="none" lIns="35717" tIns="35717" rIns="35717" bIns="35717" anchor="ctr">
            <a:spAutoFit/>
          </a:bodyPr>
          <a:lstStyle/>
          <a:p>
            <a:endParaRPr dirty="0"/>
          </a:p>
        </p:txBody>
      </p:sp>
      <p:pic>
        <p:nvPicPr>
          <p:cNvPr id="201" name="pasted-image.pdf"/>
          <p:cNvPicPr>
            <a:picLocks noChangeAspect="1"/>
          </p:cNvPicPr>
          <p:nvPr/>
        </p:nvPicPr>
        <p:blipFill>
          <a:blip r:embed="rId2">
            <a:extLst/>
          </a:blip>
          <a:stretch>
            <a:fillRect/>
          </a:stretch>
        </p:blipFill>
        <p:spPr>
          <a:xfrm>
            <a:off x="2401283" y="1522457"/>
            <a:ext cx="4341435" cy="4858871"/>
          </a:xfrm>
          <a:prstGeom prst="rect">
            <a:avLst/>
          </a:prstGeom>
          <a:ln w="12700">
            <a:miter lim="400000"/>
          </a:ln>
        </p:spPr>
      </p:pic>
    </p:spTree>
    <p:extLst>
      <p:ext uri="{BB962C8B-B14F-4D97-AF65-F5344CB8AC3E}">
        <p14:creationId xmlns:p14="http://schemas.microsoft.com/office/powerpoint/2010/main" val="2559294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 name="mutation_algorithm_CA.png"/>
          <p:cNvPicPr>
            <a:picLocks noChangeAspect="1"/>
          </p:cNvPicPr>
          <p:nvPr/>
        </p:nvPicPr>
        <p:blipFill rotWithShape="1">
          <a:blip r:embed="rId2">
            <a:extLst/>
          </a:blip>
          <a:srcRect l="9717" t="11720" r="3150" b="4273"/>
          <a:stretch/>
        </p:blipFill>
        <p:spPr>
          <a:xfrm>
            <a:off x="518970" y="842436"/>
            <a:ext cx="7977352" cy="5970940"/>
          </a:xfrm>
          <a:prstGeom prst="rect">
            <a:avLst/>
          </a:prstGeom>
          <a:ln w="12700">
            <a:miter lim="400000"/>
          </a:ln>
        </p:spPr>
      </p:pic>
      <p:sp>
        <p:nvSpPr>
          <p:cNvPr id="205" name="Shape 205"/>
          <p:cNvSpPr/>
          <p:nvPr/>
        </p:nvSpPr>
        <p:spPr>
          <a:xfrm>
            <a:off x="3298984" y="240646"/>
            <a:ext cx="72196" cy="441463"/>
          </a:xfrm>
          <a:prstGeom prst="rect">
            <a:avLst/>
          </a:prstGeom>
          <a:ln w="12700">
            <a:miter lim="400000"/>
          </a:ln>
          <a:extLst>
            <a:ext uri="{C572A759-6A51-4108-AA02-DFA0A04FC94B}">
              <ma14:wrappingTextBoxFlag xmlns="" xmlns:ma14="http://schemas.microsoft.com/office/mac/drawingml/2011/main" val="1"/>
            </a:ext>
          </a:extLst>
        </p:spPr>
        <p:txBody>
          <a:bodyPr wrap="none" lIns="35717" tIns="35717" rIns="35717" bIns="35717" anchor="ctr">
            <a:spAutoFit/>
          </a:bodyPr>
          <a:lstStyle/>
          <a:p>
            <a:endParaRPr dirty="0">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457200" y="44624"/>
            <a:ext cx="8229600" cy="1143000"/>
          </a:xfrm>
        </p:spPr>
        <p:txBody>
          <a:bodyPr>
            <a:normAutofit/>
          </a:bodyPr>
          <a:lstStyle/>
          <a:p>
            <a:r>
              <a:rPr lang="en-GB" dirty="0">
                <a:latin typeface="Arial" panose="020B0604020202020204" pitchFamily="34" charset="0"/>
                <a:cs typeface="Arial" panose="020B0604020202020204" pitchFamily="34" charset="0"/>
              </a:rPr>
              <a:t>Mutation </a:t>
            </a:r>
            <a:r>
              <a:rPr lang="en-GB" dirty="0" smtClean="0">
                <a:latin typeface="Arial" panose="020B0604020202020204" pitchFamily="34" charset="0"/>
                <a:cs typeface="Arial" panose="020B0604020202020204" pitchFamily="34" charset="0"/>
              </a:rPr>
              <a:t>schema</a:t>
            </a:r>
            <a:endParaRPr lang="en-GB" dirty="0"/>
          </a:p>
        </p:txBody>
      </p:sp>
    </p:spTree>
    <p:extLst>
      <p:ext uri="{BB962C8B-B14F-4D97-AF65-F5344CB8AC3E}">
        <p14:creationId xmlns:p14="http://schemas.microsoft.com/office/powerpoint/2010/main" val="1391388719"/>
      </p:ext>
    </p:extLst>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 name="3SymDivSims.jpg"/>
          <p:cNvPicPr>
            <a:picLocks noChangeAspect="1"/>
          </p:cNvPicPr>
          <p:nvPr/>
        </p:nvPicPr>
        <p:blipFill>
          <a:blip r:embed="rId2">
            <a:extLst/>
          </a:blip>
          <a:stretch>
            <a:fillRect/>
          </a:stretch>
        </p:blipFill>
        <p:spPr>
          <a:xfrm>
            <a:off x="0" y="327620"/>
            <a:ext cx="9144001" cy="3029397"/>
          </a:xfrm>
          <a:prstGeom prst="rect">
            <a:avLst/>
          </a:prstGeom>
          <a:ln w="12700">
            <a:miter lim="400000"/>
          </a:ln>
        </p:spPr>
      </p:pic>
      <p:pic>
        <p:nvPicPr>
          <p:cNvPr id="208" name="ShannonSwarm_low.png"/>
          <p:cNvPicPr>
            <a:picLocks noChangeAspect="1"/>
          </p:cNvPicPr>
          <p:nvPr/>
        </p:nvPicPr>
        <p:blipFill>
          <a:blip r:embed="rId3">
            <a:extLst/>
          </a:blip>
          <a:srcRect t="5308"/>
          <a:stretch>
            <a:fillRect/>
          </a:stretch>
        </p:blipFill>
        <p:spPr>
          <a:xfrm>
            <a:off x="343179" y="3449680"/>
            <a:ext cx="5148925" cy="3351976"/>
          </a:xfrm>
          <a:prstGeom prst="rect">
            <a:avLst/>
          </a:prstGeom>
          <a:ln w="12700">
            <a:miter lim="400000"/>
          </a:ln>
        </p:spPr>
      </p:pic>
      <p:pic>
        <p:nvPicPr>
          <p:cNvPr id="209" name="journal.pcbi.1001132.g001.png"/>
          <p:cNvPicPr>
            <a:picLocks noChangeAspect="1"/>
          </p:cNvPicPr>
          <p:nvPr/>
        </p:nvPicPr>
        <p:blipFill>
          <a:blip r:embed="rId4">
            <a:extLst/>
          </a:blip>
          <a:srcRect/>
          <a:stretch>
            <a:fillRect/>
          </a:stretch>
        </p:blipFill>
        <p:spPr>
          <a:xfrm>
            <a:off x="5462183" y="3612528"/>
            <a:ext cx="2638975" cy="2586196"/>
          </a:xfrm>
          <a:prstGeom prst="rect">
            <a:avLst/>
          </a:prstGeom>
          <a:ln w="12700">
            <a:miter lim="400000"/>
          </a:ln>
        </p:spPr>
      </p:pic>
      <p:pic>
        <p:nvPicPr>
          <p:cNvPr id="210" name="andrea_ploscb.png"/>
          <p:cNvPicPr>
            <a:picLocks noChangeAspect="1"/>
          </p:cNvPicPr>
          <p:nvPr/>
        </p:nvPicPr>
        <p:blipFill>
          <a:blip r:embed="rId5">
            <a:extLst/>
          </a:blip>
          <a:stretch>
            <a:fillRect/>
          </a:stretch>
        </p:blipFill>
        <p:spPr>
          <a:xfrm>
            <a:off x="7626083" y="6180398"/>
            <a:ext cx="1372832" cy="603214"/>
          </a:xfrm>
          <a:prstGeom prst="rect">
            <a:avLst/>
          </a:prstGeom>
          <a:ln w="12700">
            <a:miter lim="400000"/>
          </a:ln>
        </p:spPr>
      </p:pic>
    </p:spTree>
    <p:extLst>
      <p:ext uri="{BB962C8B-B14F-4D97-AF65-F5344CB8AC3E}">
        <p14:creationId xmlns:p14="http://schemas.microsoft.com/office/powerpoint/2010/main" val="365920854"/>
      </p:ext>
    </p:extLst>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 name="pasted-image.pdf"/>
          <p:cNvPicPr>
            <a:picLocks noChangeAspect="1"/>
          </p:cNvPicPr>
          <p:nvPr/>
        </p:nvPicPr>
        <p:blipFill>
          <a:blip r:embed="rId2">
            <a:extLst/>
          </a:blip>
          <a:stretch>
            <a:fillRect/>
          </a:stretch>
        </p:blipFill>
        <p:spPr>
          <a:xfrm>
            <a:off x="609998" y="1334217"/>
            <a:ext cx="7924004" cy="4831087"/>
          </a:xfrm>
          <a:prstGeom prst="rect">
            <a:avLst/>
          </a:prstGeom>
          <a:ln w="12700">
            <a:miter lim="400000"/>
          </a:ln>
        </p:spPr>
      </p:pic>
      <p:sp>
        <p:nvSpPr>
          <p:cNvPr id="214" name="Shape 214"/>
          <p:cNvSpPr/>
          <p:nvPr/>
        </p:nvSpPr>
        <p:spPr>
          <a:xfrm>
            <a:off x="5711743" y="6381328"/>
            <a:ext cx="3324753" cy="379908"/>
          </a:xfrm>
          <a:prstGeom prst="rect">
            <a:avLst/>
          </a:prstGeom>
          <a:ln w="12700">
            <a:miter lim="400000"/>
          </a:ln>
          <a:extLst>
            <a:ext uri="{C572A759-6A51-4108-AA02-DFA0A04FC94B}">
              <ma14:wrappingTextBoxFlag xmlns="" xmlns:ma14="http://schemas.microsoft.com/office/mac/drawingml/2011/main" val="1"/>
            </a:ext>
          </a:extLst>
        </p:spPr>
        <p:txBody>
          <a:bodyPr wrap="none" lIns="35717" tIns="35717" rIns="35717" bIns="35717" anchor="ctr">
            <a:spAutoFit/>
          </a:bodyPr>
          <a:lstStyle>
            <a:lvl1pPr>
              <a:defRPr sz="2000"/>
            </a:lvl1pPr>
          </a:lstStyle>
          <a:p>
            <a:pPr algn="r"/>
            <a:r>
              <a:rPr dirty="0" smtClean="0">
                <a:latin typeface="Arial" panose="020B0604020202020204" pitchFamily="34" charset="0"/>
                <a:cs typeface="Arial" panose="020B0604020202020204" pitchFamily="34" charset="0"/>
              </a:rPr>
              <a:t>Trevor </a:t>
            </a:r>
            <a:r>
              <a:rPr dirty="0">
                <a:latin typeface="Arial" panose="020B0604020202020204" pitchFamily="34" charset="0"/>
                <a:cs typeface="Arial" panose="020B0604020202020204" pitchFamily="34" charset="0"/>
              </a:rPr>
              <a:t>Graham, unpublished</a:t>
            </a:r>
          </a:p>
        </p:txBody>
      </p:sp>
      <p:sp>
        <p:nvSpPr>
          <p:cNvPr id="4" name="Title 3"/>
          <p:cNvSpPr>
            <a:spLocks noGrp="1"/>
          </p:cNvSpPr>
          <p:nvPr>
            <p:ph type="title"/>
          </p:nvPr>
        </p:nvSpPr>
        <p:spPr/>
        <p:txBody>
          <a:bodyPr>
            <a:normAutofit/>
          </a:bodyPr>
          <a:lstStyle/>
          <a:p>
            <a:r>
              <a:rPr lang="en-GB" dirty="0">
                <a:latin typeface="Arial" panose="020B0604020202020204" pitchFamily="34" charset="0"/>
                <a:cs typeface="Arial" panose="020B0604020202020204" pitchFamily="34" charset="0"/>
              </a:rPr>
              <a:t>Colony </a:t>
            </a:r>
            <a:r>
              <a:rPr lang="en-GB" dirty="0" smtClean="0">
                <a:latin typeface="Arial" panose="020B0604020202020204" pitchFamily="34" charset="0"/>
                <a:cs typeface="Arial" panose="020B0604020202020204" pitchFamily="34" charset="0"/>
              </a:rPr>
              <a:t>shape data</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4351037"/>
      </p:ext>
    </p:extLst>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 name="ellipse_box_400.png"/>
          <p:cNvPicPr>
            <a:picLocks noChangeAspect="1"/>
          </p:cNvPicPr>
          <p:nvPr/>
        </p:nvPicPr>
        <p:blipFill rotWithShape="1">
          <a:blip r:embed="rId2">
            <a:extLst/>
          </a:blip>
          <a:srcRect l="4440" t="6842" r="8319"/>
          <a:stretch/>
        </p:blipFill>
        <p:spPr>
          <a:xfrm>
            <a:off x="1007604" y="1340768"/>
            <a:ext cx="7128792" cy="5233424"/>
          </a:xfrm>
          <a:prstGeom prst="rect">
            <a:avLst/>
          </a:prstGeom>
          <a:ln w="12700">
            <a:miter lim="400000"/>
          </a:ln>
        </p:spPr>
      </p:pic>
      <p:sp>
        <p:nvSpPr>
          <p:cNvPr id="2" name="Title 1"/>
          <p:cNvSpPr>
            <a:spLocks noGrp="1"/>
          </p:cNvSpPr>
          <p:nvPr>
            <p:ph type="title"/>
          </p:nvPr>
        </p:nvSpPr>
        <p:spPr>
          <a:xfrm>
            <a:off x="0" y="274638"/>
            <a:ext cx="9144000" cy="1143000"/>
          </a:xfrm>
        </p:spPr>
        <p:txBody>
          <a:bodyPr>
            <a:normAutofit fontScale="90000"/>
          </a:bodyPr>
          <a:lstStyle/>
          <a:p>
            <a:r>
              <a:rPr lang="en-GB" dirty="0" smtClean="0">
                <a:latin typeface="Arial" panose="020B0604020202020204" pitchFamily="34" charset="0"/>
                <a:cs typeface="Arial" panose="020B0604020202020204" pitchFamily="34" charset="0"/>
              </a:rPr>
              <a:t>Ratio </a:t>
            </a:r>
            <a:r>
              <a:rPr lang="en-GB" dirty="0">
                <a:latin typeface="Arial" panose="020B0604020202020204" pitchFamily="34" charset="0"/>
                <a:cs typeface="Arial" panose="020B0604020202020204" pitchFamily="34" charset="0"/>
              </a:rPr>
              <a:t>of major/minor axis in fit </a:t>
            </a:r>
            <a:r>
              <a:rPr lang="en-GB" dirty="0" smtClean="0">
                <a:latin typeface="Arial" panose="020B0604020202020204" pitchFamily="34" charset="0"/>
                <a:cs typeface="Arial" panose="020B0604020202020204" pitchFamily="34" charset="0"/>
              </a:rPr>
              <a:t>ellipse</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8912383"/>
      </p:ext>
    </p:extLst>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pasted-image.pdf"/>
          <p:cNvPicPr>
            <a:picLocks noChangeAspect="1"/>
          </p:cNvPicPr>
          <p:nvPr/>
        </p:nvPicPr>
        <p:blipFill rotWithShape="1">
          <a:blip r:embed="rId2">
            <a:extLst/>
          </a:blip>
          <a:srcRect l="2963"/>
          <a:stretch/>
        </p:blipFill>
        <p:spPr>
          <a:xfrm>
            <a:off x="1331640" y="4004702"/>
            <a:ext cx="6716430" cy="2520641"/>
          </a:xfrm>
          <a:prstGeom prst="rect">
            <a:avLst/>
          </a:prstGeom>
          <a:ln w="12700">
            <a:miter lim="400000"/>
          </a:ln>
        </p:spPr>
      </p:pic>
      <p:pic>
        <p:nvPicPr>
          <p:cNvPr id="221" name="pasted-image.pdf"/>
          <p:cNvPicPr>
            <a:picLocks noChangeAspect="1"/>
          </p:cNvPicPr>
          <p:nvPr/>
        </p:nvPicPr>
        <p:blipFill rotWithShape="1">
          <a:blip r:embed="rId3">
            <a:extLst/>
          </a:blip>
          <a:srcRect l="7454" t="9679"/>
          <a:stretch/>
        </p:blipFill>
        <p:spPr>
          <a:xfrm>
            <a:off x="2843808" y="1340768"/>
            <a:ext cx="3459412" cy="2736304"/>
          </a:xfrm>
          <a:prstGeom prst="rect">
            <a:avLst/>
          </a:prstGeom>
          <a:ln w="12700">
            <a:miter lim="400000"/>
          </a:ln>
        </p:spPr>
      </p:pic>
      <p:sp>
        <p:nvSpPr>
          <p:cNvPr id="223" name="Shape 223"/>
          <p:cNvSpPr/>
          <p:nvPr/>
        </p:nvSpPr>
        <p:spPr>
          <a:xfrm>
            <a:off x="5628388" y="6427261"/>
            <a:ext cx="3480116" cy="379908"/>
          </a:xfrm>
          <a:prstGeom prst="rect">
            <a:avLst/>
          </a:prstGeom>
          <a:ln w="12700">
            <a:miter lim="400000"/>
          </a:ln>
          <a:extLst>
            <a:ext uri="{C572A759-6A51-4108-AA02-DFA0A04FC94B}">
              <ma14:wrappingTextBoxFlag xmlns="" xmlns:ma14="http://schemas.microsoft.com/office/mac/drawingml/2011/main" val="1"/>
            </a:ext>
          </a:extLst>
        </p:spPr>
        <p:txBody>
          <a:bodyPr wrap="none" lIns="35717" tIns="35717" rIns="35717" bIns="35717" anchor="ctr">
            <a:spAutoFit/>
          </a:bodyPr>
          <a:lstStyle>
            <a:lvl1pPr>
              <a:defRPr sz="2000"/>
            </a:lvl1pPr>
          </a:lstStyle>
          <a:p>
            <a:pPr algn="r"/>
            <a:r>
              <a:rPr dirty="0" smtClean="0">
                <a:latin typeface="Arial" panose="020B0604020202020204" pitchFamily="34" charset="0"/>
                <a:cs typeface="Arial" panose="020B0604020202020204" pitchFamily="34" charset="0"/>
              </a:rPr>
              <a:t>Chris </a:t>
            </a:r>
            <a:r>
              <a:rPr dirty="0">
                <a:latin typeface="Arial" panose="020B0604020202020204" pitchFamily="34" charset="0"/>
                <a:cs typeface="Arial" panose="020B0604020202020204" pitchFamily="34" charset="0"/>
              </a:rPr>
              <a:t>McFarland, unpublished</a:t>
            </a:r>
          </a:p>
        </p:txBody>
      </p:sp>
      <p:sp>
        <p:nvSpPr>
          <p:cNvPr id="2" name="Title 1"/>
          <p:cNvSpPr>
            <a:spLocks noGrp="1"/>
          </p:cNvSpPr>
          <p:nvPr>
            <p:ph type="title"/>
          </p:nvPr>
        </p:nvSpPr>
        <p:spPr/>
        <p:txBody>
          <a:bodyPr>
            <a:normAutofit/>
          </a:bodyPr>
          <a:lstStyle/>
          <a:p>
            <a:r>
              <a:rPr lang="en-GB" dirty="0">
                <a:latin typeface="Arial" panose="020B0604020202020204" pitchFamily="34" charset="0"/>
                <a:cs typeface="Arial" panose="020B0604020202020204" pitchFamily="34" charset="0"/>
              </a:rPr>
              <a:t>Colony size </a:t>
            </a:r>
            <a:r>
              <a:rPr lang="en-GB" dirty="0" smtClean="0">
                <a:latin typeface="Arial" panose="020B0604020202020204" pitchFamily="34" charset="0"/>
                <a:cs typeface="Arial" panose="020B0604020202020204" pitchFamily="34" charset="0"/>
              </a:rPr>
              <a:t>distributions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0895600"/>
      </p:ext>
    </p:extLst>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 name="colony_size_distributions.jpg"/>
          <p:cNvPicPr>
            <a:picLocks noChangeAspect="1"/>
          </p:cNvPicPr>
          <p:nvPr/>
        </p:nvPicPr>
        <p:blipFill>
          <a:blip r:embed="rId2">
            <a:extLst/>
          </a:blip>
          <a:stretch>
            <a:fillRect/>
          </a:stretch>
        </p:blipFill>
        <p:spPr>
          <a:xfrm>
            <a:off x="0" y="1918984"/>
            <a:ext cx="9144001" cy="3940225"/>
          </a:xfrm>
          <a:prstGeom prst="rect">
            <a:avLst/>
          </a:prstGeom>
          <a:ln w="12700">
            <a:miter lim="400000"/>
          </a:ln>
        </p:spPr>
      </p:pic>
    </p:spTree>
    <p:extLst>
      <p:ext uri="{BB962C8B-B14F-4D97-AF65-F5344CB8AC3E}">
        <p14:creationId xmlns:p14="http://schemas.microsoft.com/office/powerpoint/2010/main" val="3339967079"/>
      </p:ext>
    </p:extLst>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 name="branched_evolution.jpg"/>
          <p:cNvPicPr>
            <a:picLocks noChangeAspect="1"/>
          </p:cNvPicPr>
          <p:nvPr/>
        </p:nvPicPr>
        <p:blipFill>
          <a:blip r:embed="rId2">
            <a:extLst/>
          </a:blip>
          <a:stretch>
            <a:fillRect/>
          </a:stretch>
        </p:blipFill>
        <p:spPr>
          <a:xfrm>
            <a:off x="-1" y="793205"/>
            <a:ext cx="9144001" cy="5513598"/>
          </a:xfrm>
          <a:prstGeom prst="rect">
            <a:avLst/>
          </a:prstGeom>
          <a:ln w="12700">
            <a:miter lim="400000"/>
          </a:ln>
        </p:spPr>
      </p:pic>
    </p:spTree>
    <p:extLst>
      <p:ext uri="{BB962C8B-B14F-4D97-AF65-F5344CB8AC3E}">
        <p14:creationId xmlns:p14="http://schemas.microsoft.com/office/powerpoint/2010/main" val="164188130"/>
      </p:ext>
    </p:extLst>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 name="pasted-image.pdf"/>
          <p:cNvPicPr>
            <a:picLocks noChangeAspect="1"/>
          </p:cNvPicPr>
          <p:nvPr/>
        </p:nvPicPr>
        <p:blipFill>
          <a:blip r:embed="rId2">
            <a:extLst/>
          </a:blip>
          <a:stretch>
            <a:fillRect/>
          </a:stretch>
        </p:blipFill>
        <p:spPr>
          <a:xfrm>
            <a:off x="614034" y="1484784"/>
            <a:ext cx="4959284" cy="5328592"/>
          </a:xfrm>
          <a:prstGeom prst="rect">
            <a:avLst/>
          </a:prstGeom>
          <a:ln w="12700">
            <a:miter lim="400000"/>
          </a:ln>
        </p:spPr>
      </p:pic>
      <p:pic>
        <p:nvPicPr>
          <p:cNvPr id="231" name="pasted-image.pdf"/>
          <p:cNvPicPr>
            <a:picLocks noChangeAspect="1"/>
          </p:cNvPicPr>
          <p:nvPr/>
        </p:nvPicPr>
        <p:blipFill>
          <a:blip r:embed="rId3">
            <a:extLst/>
          </a:blip>
          <a:stretch>
            <a:fillRect/>
          </a:stretch>
        </p:blipFill>
        <p:spPr>
          <a:xfrm>
            <a:off x="5220795" y="6524410"/>
            <a:ext cx="3803632" cy="277651"/>
          </a:xfrm>
          <a:prstGeom prst="rect">
            <a:avLst/>
          </a:prstGeom>
          <a:ln w="12700">
            <a:miter lim="400000"/>
          </a:ln>
        </p:spPr>
      </p:pic>
      <p:pic>
        <p:nvPicPr>
          <p:cNvPr id="232" name="pasted-image.pdf"/>
          <p:cNvPicPr>
            <a:picLocks noChangeAspect="1"/>
          </p:cNvPicPr>
          <p:nvPr/>
        </p:nvPicPr>
        <p:blipFill>
          <a:blip r:embed="rId4">
            <a:extLst/>
          </a:blip>
          <a:stretch>
            <a:fillRect/>
          </a:stretch>
        </p:blipFill>
        <p:spPr>
          <a:xfrm>
            <a:off x="4211960" y="5489879"/>
            <a:ext cx="3971618" cy="963457"/>
          </a:xfrm>
          <a:prstGeom prst="rect">
            <a:avLst/>
          </a:prstGeom>
          <a:solidFill>
            <a:schemeClr val="bg1"/>
          </a:solidFill>
          <a:ln w="12700">
            <a:miter lim="400000"/>
          </a:ln>
        </p:spPr>
      </p:pic>
      <p:sp>
        <p:nvSpPr>
          <p:cNvPr id="2" name="Title 1"/>
          <p:cNvSpPr>
            <a:spLocks noGrp="1"/>
          </p:cNvSpPr>
          <p:nvPr>
            <p:ph type="title"/>
          </p:nvPr>
        </p:nvSpPr>
        <p:spPr/>
        <p:txBody>
          <a:bodyPr>
            <a:normAutofit/>
          </a:bodyPr>
          <a:lstStyle/>
          <a:p>
            <a:r>
              <a:rPr lang="en-GB" dirty="0">
                <a:latin typeface="Arial" panose="020B0604020202020204" pitchFamily="34" charset="0"/>
                <a:cs typeface="Arial" panose="020B0604020202020204" pitchFamily="34" charset="0"/>
              </a:rPr>
              <a:t>Phylogenetic </a:t>
            </a:r>
            <a:r>
              <a:rPr lang="en-GB" dirty="0" smtClean="0">
                <a:latin typeface="Arial" panose="020B0604020202020204" pitchFamily="34" charset="0"/>
                <a:cs typeface="Arial" panose="020B0604020202020204" pitchFamily="34" charset="0"/>
              </a:rPr>
              <a:t>tree data</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8087012"/>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6936" y="1958754"/>
            <a:ext cx="9013624" cy="3270446"/>
          </a:xfrm>
          <a:prstGeom prst="rect">
            <a:avLst/>
          </a:prstGeom>
        </p:spPr>
      </p:pic>
      <p:sp>
        <p:nvSpPr>
          <p:cNvPr id="5" name="TextBox 4"/>
          <p:cNvSpPr txBox="1"/>
          <p:nvPr/>
        </p:nvSpPr>
        <p:spPr>
          <a:xfrm>
            <a:off x="5580112" y="6165304"/>
            <a:ext cx="72008" cy="461665"/>
          </a:xfrm>
          <a:prstGeom prst="rect">
            <a:avLst/>
          </a:prstGeom>
          <a:noFill/>
        </p:spPr>
        <p:txBody>
          <a:bodyPr wrap="square" rtlCol="0">
            <a:spAutoFit/>
          </a:bodyPr>
          <a:lstStyle/>
          <a:p>
            <a:endParaRPr lang="en-GB" dirty="0"/>
          </a:p>
        </p:txBody>
      </p:sp>
      <p:sp>
        <p:nvSpPr>
          <p:cNvPr id="6" name="Rectangle 2"/>
          <p:cNvSpPr>
            <a:spLocks noChangeArrowheads="1"/>
          </p:cNvSpPr>
          <p:nvPr/>
        </p:nvSpPr>
        <p:spPr bwMode="auto">
          <a:xfrm>
            <a:off x="6588224" y="6290747"/>
            <a:ext cx="2337178" cy="30777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tabLst/>
            </a:pPr>
            <a:r>
              <a:rPr kumimoji="0" lang="en-US" altLang="en-US" sz="20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doi:10.1038/nrc2808</a:t>
            </a:r>
          </a:p>
        </p:txBody>
      </p:sp>
      <p:sp>
        <p:nvSpPr>
          <p:cNvPr id="7" name="Title 1"/>
          <p:cNvSpPr txBox="1">
            <a:spLocks/>
          </p:cNvSpPr>
          <p:nvPr/>
        </p:nvSpPr>
        <p:spPr>
          <a:xfrm>
            <a:off x="457200" y="274638"/>
            <a:ext cx="8229600" cy="11430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GB" dirty="0" smtClean="0">
                <a:latin typeface="Arial" panose="020B0604020202020204" pitchFamily="34" charset="0"/>
                <a:cs typeface="Arial" panose="020B0604020202020204" pitchFamily="34" charset="0"/>
              </a:rPr>
              <a:t>Cancer as a multiscale process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13679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 name="sym_div_trees_example.pdf"/>
          <p:cNvPicPr>
            <a:picLocks noChangeAspect="1"/>
          </p:cNvPicPr>
          <p:nvPr/>
        </p:nvPicPr>
        <p:blipFill>
          <a:blip r:embed="rId2">
            <a:extLst/>
          </a:blip>
          <a:stretch>
            <a:fillRect/>
          </a:stretch>
        </p:blipFill>
        <p:spPr>
          <a:xfrm rot="16200000">
            <a:off x="1171783" y="-873787"/>
            <a:ext cx="6800434" cy="8605575"/>
          </a:xfrm>
          <a:prstGeom prst="rect">
            <a:avLst/>
          </a:prstGeom>
          <a:ln w="12700">
            <a:miter lim="400000"/>
          </a:ln>
        </p:spPr>
      </p:pic>
    </p:spTree>
    <p:extLst>
      <p:ext uri="{BB962C8B-B14F-4D97-AF65-F5344CB8AC3E}">
        <p14:creationId xmlns:p14="http://schemas.microsoft.com/office/powerpoint/2010/main" val="1382489247"/>
      </p:ext>
    </p:extLst>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 name="tree_indices_summary_nomut.jpg"/>
          <p:cNvPicPr>
            <a:picLocks noChangeAspect="1"/>
          </p:cNvPicPr>
          <p:nvPr/>
        </p:nvPicPr>
        <p:blipFill>
          <a:blip r:embed="rId2">
            <a:extLst/>
          </a:blip>
          <a:stretch>
            <a:fillRect/>
          </a:stretch>
        </p:blipFill>
        <p:spPr>
          <a:xfrm>
            <a:off x="1954375" y="0"/>
            <a:ext cx="5235251" cy="6858000"/>
          </a:xfrm>
          <a:prstGeom prst="rect">
            <a:avLst/>
          </a:prstGeom>
          <a:ln w="12700">
            <a:miter lim="400000"/>
          </a:ln>
        </p:spPr>
      </p:pic>
    </p:spTree>
    <p:extLst>
      <p:ext uri="{BB962C8B-B14F-4D97-AF65-F5344CB8AC3E}">
        <p14:creationId xmlns:p14="http://schemas.microsoft.com/office/powerpoint/2010/main" val="4210167849"/>
      </p:ext>
    </p:extLst>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 name="heatmaps.png"/>
          <p:cNvPicPr>
            <a:picLocks noChangeAspect="1"/>
          </p:cNvPicPr>
          <p:nvPr/>
        </p:nvPicPr>
        <p:blipFill>
          <a:blip r:embed="rId2">
            <a:extLst/>
          </a:blip>
          <a:stretch>
            <a:fillRect/>
          </a:stretch>
        </p:blipFill>
        <p:spPr>
          <a:xfrm>
            <a:off x="-1" y="2273443"/>
            <a:ext cx="9144001" cy="2736669"/>
          </a:xfrm>
          <a:prstGeom prst="rect">
            <a:avLst/>
          </a:prstGeom>
          <a:ln w="12700">
            <a:miter lim="400000"/>
          </a:ln>
        </p:spPr>
      </p:pic>
    </p:spTree>
    <p:extLst>
      <p:ext uri="{BB962C8B-B14F-4D97-AF65-F5344CB8AC3E}">
        <p14:creationId xmlns:p14="http://schemas.microsoft.com/office/powerpoint/2010/main" val="396261794"/>
      </p:ext>
    </p:extLst>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Shape 243"/>
          <p:cNvSpPr/>
          <p:nvPr/>
        </p:nvSpPr>
        <p:spPr>
          <a:xfrm>
            <a:off x="471173" y="2554451"/>
            <a:ext cx="72196" cy="441463"/>
          </a:xfrm>
          <a:prstGeom prst="rect">
            <a:avLst/>
          </a:prstGeom>
          <a:ln w="12700">
            <a:miter lim="400000"/>
          </a:ln>
          <a:extLst>
            <a:ext uri="{C572A759-6A51-4108-AA02-DFA0A04FC94B}">
              <ma14:wrappingTextBoxFlag xmlns="" xmlns:ma14="http://schemas.microsoft.com/office/mac/drawingml/2011/main" val="1"/>
            </a:ext>
          </a:extLst>
        </p:spPr>
        <p:txBody>
          <a:bodyPr wrap="none" lIns="35717" tIns="35717" rIns="35717" bIns="35717" anchor="ctr">
            <a:spAutoFit/>
          </a:bodyPr>
          <a:lstStyle/>
          <a:p>
            <a:endParaRPr dirty="0"/>
          </a:p>
        </p:txBody>
      </p:sp>
      <p:sp>
        <p:nvSpPr>
          <p:cNvPr id="244" name="Shape 244"/>
          <p:cNvSpPr/>
          <p:nvPr/>
        </p:nvSpPr>
        <p:spPr>
          <a:xfrm>
            <a:off x="279910" y="3816323"/>
            <a:ext cx="72196" cy="441463"/>
          </a:xfrm>
          <a:prstGeom prst="rect">
            <a:avLst/>
          </a:prstGeom>
          <a:ln w="12700">
            <a:miter lim="400000"/>
          </a:ln>
          <a:extLst>
            <a:ext uri="{C572A759-6A51-4108-AA02-DFA0A04FC94B}">
              <ma14:wrappingTextBoxFlag xmlns="" xmlns:ma14="http://schemas.microsoft.com/office/mac/drawingml/2011/main" val="1"/>
            </a:ext>
          </a:extLst>
        </p:spPr>
        <p:txBody>
          <a:bodyPr wrap="none" lIns="35717" tIns="35717" rIns="35717" bIns="35717" anchor="ctr">
            <a:spAutoFit/>
          </a:bodyPr>
          <a:lstStyle/>
          <a:p>
            <a:endParaRPr dirty="0"/>
          </a:p>
        </p:txBody>
      </p:sp>
      <p:sp>
        <p:nvSpPr>
          <p:cNvPr id="2" name="Title 1"/>
          <p:cNvSpPr>
            <a:spLocks noGrp="1"/>
          </p:cNvSpPr>
          <p:nvPr>
            <p:ph type="title"/>
          </p:nvPr>
        </p:nvSpPr>
        <p:spPr/>
        <p:txBody>
          <a:bodyPr>
            <a:normAutofit/>
          </a:bodyPr>
          <a:lstStyle/>
          <a:p>
            <a:r>
              <a:rPr lang="en-GB" dirty="0" smtClean="0">
                <a:latin typeface="Arial" panose="020B0604020202020204" pitchFamily="34" charset="0"/>
                <a:cs typeface="Arial" panose="020B0604020202020204" pitchFamily="34" charset="0"/>
              </a:rPr>
              <a:t>Conclusions</a:t>
            </a:r>
            <a:endParaRPr lang="en-GB" dirty="0">
              <a:latin typeface="Arial" panose="020B0604020202020204" pitchFamily="34" charset="0"/>
              <a:cs typeface="Arial" panose="020B0604020202020204" pitchFamily="34" charset="0"/>
            </a:endParaRPr>
          </a:p>
        </p:txBody>
      </p:sp>
      <p:sp>
        <p:nvSpPr>
          <p:cNvPr id="4" name="Content Placeholder 3"/>
          <p:cNvSpPr>
            <a:spLocks noGrp="1"/>
          </p:cNvSpPr>
          <p:nvPr>
            <p:ph idx="1"/>
          </p:nvPr>
        </p:nvSpPr>
        <p:spPr>
          <a:xfrm>
            <a:off x="457200" y="1916832"/>
            <a:ext cx="8229600" cy="4209331"/>
          </a:xfrm>
        </p:spPr>
        <p:txBody>
          <a:bodyPr>
            <a:normAutofit/>
          </a:bodyPr>
          <a:lstStyle/>
          <a:p>
            <a:r>
              <a:rPr lang="en-GB" sz="2000" dirty="0">
                <a:latin typeface="Arial" panose="020B0604020202020204" pitchFamily="34" charset="0"/>
                <a:cs typeface="Arial" panose="020B0604020202020204" pitchFamily="34" charset="0"/>
              </a:rPr>
              <a:t>Cancer stem cells may or may not be </a:t>
            </a:r>
            <a:r>
              <a:rPr lang="en-GB" sz="2000" dirty="0" smtClean="0">
                <a:latin typeface="Arial" panose="020B0604020202020204" pitchFamily="34" charset="0"/>
                <a:cs typeface="Arial" panose="020B0604020202020204" pitchFamily="34" charset="0"/>
              </a:rPr>
              <a:t>real…</a:t>
            </a:r>
          </a:p>
          <a:p>
            <a:endParaRPr lang="en-GB" sz="2000" dirty="0" smtClean="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Assuming they are real, they are </a:t>
            </a:r>
            <a:r>
              <a:rPr lang="en-GB" sz="2000" dirty="0" smtClean="0">
                <a:latin typeface="Arial" panose="020B0604020202020204" pitchFamily="34" charset="0"/>
                <a:cs typeface="Arial" panose="020B0604020202020204" pitchFamily="34" charset="0"/>
              </a:rPr>
              <a:t>important!</a:t>
            </a:r>
          </a:p>
          <a:p>
            <a:endParaRPr lang="en-GB" sz="2000" dirty="0" smtClean="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Measuring the parameters of cancer stem cell dynamics is </a:t>
            </a:r>
            <a:r>
              <a:rPr lang="en-GB" sz="2000" dirty="0" smtClean="0">
                <a:latin typeface="Arial" panose="020B0604020202020204" pitchFamily="34" charset="0"/>
                <a:cs typeface="Arial" panose="020B0604020202020204" pitchFamily="34" charset="0"/>
              </a:rPr>
              <a:t>hard</a:t>
            </a:r>
          </a:p>
          <a:p>
            <a:endParaRPr lang="en-GB" sz="2000" dirty="0" smtClean="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Inferring the parameters seems </a:t>
            </a:r>
            <a:r>
              <a:rPr lang="en-GB" sz="2000" b="1" dirty="0">
                <a:latin typeface="Arial" panose="020B0604020202020204" pitchFamily="34" charset="0"/>
                <a:cs typeface="Arial" panose="020B0604020202020204" pitchFamily="34" charset="0"/>
              </a:rPr>
              <a:t>possible</a:t>
            </a:r>
            <a:r>
              <a:rPr lang="en-GB" sz="2000" dirty="0">
                <a:latin typeface="Arial" panose="020B0604020202020204" pitchFamily="34" charset="0"/>
                <a:cs typeface="Arial" panose="020B0604020202020204" pitchFamily="34" charset="0"/>
              </a:rPr>
              <a:t> from available data - at least we should be able to tell if a </a:t>
            </a:r>
            <a:r>
              <a:rPr lang="en-GB" sz="2000" dirty="0" smtClean="0">
                <a:latin typeface="Arial" panose="020B0604020202020204" pitchFamily="34" charset="0"/>
                <a:cs typeface="Arial" panose="020B0604020202020204" pitchFamily="34" charset="0"/>
              </a:rPr>
              <a:t>tumour </a:t>
            </a:r>
            <a:r>
              <a:rPr lang="en-GB" sz="2000" dirty="0">
                <a:latin typeface="Arial" panose="020B0604020202020204" pitchFamily="34" charset="0"/>
                <a:cs typeface="Arial" panose="020B0604020202020204" pitchFamily="34" charset="0"/>
              </a:rPr>
              <a:t>is stem driven or not</a:t>
            </a:r>
          </a:p>
          <a:p>
            <a:endParaRPr lang="en-GB" sz="2000" dirty="0">
              <a:latin typeface="Arial" panose="020B0604020202020204" pitchFamily="34" charset="0"/>
              <a:cs typeface="Arial" panose="020B0604020202020204" pitchFamily="34" charset="0"/>
            </a:endParaRPr>
          </a:p>
          <a:p>
            <a:endParaRPr lang="en-GB" sz="2000" dirty="0">
              <a:latin typeface="Arial" panose="020B0604020202020204" pitchFamily="34" charset="0"/>
              <a:cs typeface="Arial" panose="020B0604020202020204" pitchFamily="34" charset="0"/>
            </a:endParaRPr>
          </a:p>
          <a:p>
            <a:endParaRPr lang="en-GB" sz="2000" dirty="0">
              <a:latin typeface="Arial" panose="020B0604020202020204" pitchFamily="34" charset="0"/>
              <a:cs typeface="Arial" panose="020B0604020202020204" pitchFamily="34" charset="0"/>
            </a:endParaRPr>
          </a:p>
          <a:p>
            <a:endParaRPr lang="en-GB"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5877193"/>
      </p:ext>
    </p:extLst>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656912" y="836712"/>
            <a:ext cx="7830177" cy="1620180"/>
          </a:xfrm>
          <a:prstGeom prst="roundRect">
            <a:avLst/>
          </a:prstGeom>
          <a:solidFill>
            <a:schemeClr val="bg1"/>
          </a:solidFill>
          <a:ln w="9525" cap="flat" cmpd="sng" algn="ctr">
            <a:solidFill>
              <a:schemeClr val="tx1"/>
            </a:solidFill>
            <a:prstDash val="solid"/>
            <a:round/>
            <a:headEnd type="none" w="med" len="med"/>
            <a:tailEnd type="none" w="med" len="med"/>
          </a:ln>
          <a:effectLst>
            <a:softEdge rad="63500"/>
          </a:effectLst>
        </p:spPr>
        <p:txBody>
          <a:bodyPr vert="horz" wrap="square" lIns="91440" tIns="45720" rIns="91440" bIns="45720" numCol="1" rtlCol="0" anchor="ctr" anchorCtr="0" compatLnSpc="1">
            <a:prstTxWarp prst="textNoShape">
              <a:avLst/>
            </a:prstTxWarp>
          </a:bodyPr>
          <a:lstStyle/>
          <a:p>
            <a:pPr algn="ctr"/>
            <a:r>
              <a:rPr lang="en-GB" sz="2800" dirty="0">
                <a:latin typeface="Arial" panose="020B0604020202020204" pitchFamily="34" charset="0"/>
                <a:cs typeface="Arial" panose="020B0604020202020204" pitchFamily="34" charset="0"/>
              </a:rPr>
              <a:t>Comparing individual-based approaches to modelling </a:t>
            </a:r>
            <a:r>
              <a:rPr lang="en-GB" sz="2800" dirty="0" smtClean="0">
                <a:latin typeface="Arial" panose="020B0604020202020204" pitchFamily="34" charset="0"/>
                <a:cs typeface="Arial" panose="020B0604020202020204" pitchFamily="34" charset="0"/>
              </a:rPr>
              <a:t>multicellular </a:t>
            </a:r>
            <a:r>
              <a:rPr lang="en-GB" sz="2800" dirty="0">
                <a:latin typeface="Arial" panose="020B0604020202020204" pitchFamily="34" charset="0"/>
                <a:cs typeface="Arial" panose="020B0604020202020204" pitchFamily="34" charset="0"/>
              </a:rPr>
              <a:t>tissues</a:t>
            </a:r>
          </a:p>
        </p:txBody>
      </p:sp>
      <p:pic>
        <p:nvPicPr>
          <p:cNvPr id="3" name="Picture 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8782" y="2172842"/>
            <a:ext cx="3946437" cy="464053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93541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1988840"/>
            <a:ext cx="5002316" cy="1949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08806" y="116632"/>
            <a:ext cx="3067050" cy="231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0332" y="2420888"/>
            <a:ext cx="3920472" cy="338554"/>
          </a:xfrm>
          <a:prstGeom prst="rect">
            <a:avLst/>
          </a:prstGeom>
          <a:noFill/>
        </p:spPr>
        <p:txBody>
          <a:bodyPr wrap="square" rtlCol="0">
            <a:spAutoFit/>
          </a:bodyPr>
          <a:lstStyle/>
          <a:p>
            <a:pPr algn="ctr"/>
            <a:r>
              <a:rPr lang="en-GB" sz="1600" dirty="0" smtClean="0">
                <a:latin typeface="Arial" panose="020B0604020202020204" pitchFamily="34" charset="0"/>
                <a:cs typeface="Arial" panose="020B0604020202020204" pitchFamily="34" charset="0"/>
              </a:rPr>
              <a:t>Marin-</a:t>
            </a:r>
            <a:r>
              <a:rPr lang="en-GB" sz="1600" dirty="0" err="1" smtClean="0">
                <a:latin typeface="Arial" panose="020B0604020202020204" pitchFamily="34" charset="0"/>
                <a:cs typeface="Arial" panose="020B0604020202020204" pitchFamily="34" charset="0"/>
              </a:rPr>
              <a:t>Riera</a:t>
            </a:r>
            <a:r>
              <a:rPr lang="en-GB" sz="1600" dirty="0" smtClean="0">
                <a:latin typeface="Arial" panose="020B0604020202020204" pitchFamily="34" charset="0"/>
                <a:cs typeface="Arial" panose="020B0604020202020204" pitchFamily="34" charset="0"/>
              </a:rPr>
              <a:t> et al, Bioinformatics  (2016)</a:t>
            </a:r>
            <a:endParaRPr lang="en-GB" sz="1600" dirty="0">
              <a:latin typeface="Arial" panose="020B0604020202020204" pitchFamily="34" charset="0"/>
              <a:cs typeface="Arial" panose="020B0604020202020204" pitchFamily="34" charset="0"/>
            </a:endParaRPr>
          </a:p>
        </p:txBody>
      </p:sp>
      <p:pic>
        <p:nvPicPr>
          <p:cNvPr id="1126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r="8351"/>
          <a:stretch/>
        </p:blipFill>
        <p:spPr bwMode="auto">
          <a:xfrm>
            <a:off x="3563888" y="62425"/>
            <a:ext cx="3972469" cy="1926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599780" y="1988840"/>
            <a:ext cx="2276476" cy="338554"/>
          </a:xfrm>
          <a:prstGeom prst="rect">
            <a:avLst/>
          </a:prstGeom>
          <a:noFill/>
        </p:spPr>
        <p:txBody>
          <a:bodyPr wrap="square" rtlCol="0">
            <a:spAutoFit/>
          </a:bodyPr>
          <a:lstStyle/>
          <a:p>
            <a:pPr algn="ctr"/>
            <a:r>
              <a:rPr lang="en-GB" sz="1600" dirty="0" err="1" smtClean="0">
                <a:latin typeface="Arial" panose="020B0604020202020204" pitchFamily="34" charset="0"/>
                <a:cs typeface="Arial" panose="020B0604020202020204" pitchFamily="34" charset="0"/>
              </a:rPr>
              <a:t>Xiong</a:t>
            </a:r>
            <a:r>
              <a:rPr lang="en-GB" sz="1600" dirty="0" smtClean="0">
                <a:latin typeface="Arial" panose="020B0604020202020204" pitchFamily="34" charset="0"/>
                <a:cs typeface="Arial" panose="020B0604020202020204" pitchFamily="34" charset="0"/>
              </a:rPr>
              <a:t> et al, Cell (2014)</a:t>
            </a:r>
            <a:endParaRPr lang="en-GB" sz="1600" dirty="0">
              <a:latin typeface="Arial" panose="020B0604020202020204" pitchFamily="34" charset="0"/>
              <a:cs typeface="Arial" panose="020B0604020202020204" pitchFamily="34" charset="0"/>
            </a:endParaRPr>
          </a:p>
        </p:txBody>
      </p:sp>
      <p:pic>
        <p:nvPicPr>
          <p:cNvPr id="1126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180" y="3134537"/>
            <a:ext cx="2583339" cy="25086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36512" y="5661248"/>
            <a:ext cx="2786225" cy="338554"/>
          </a:xfrm>
          <a:prstGeom prst="rect">
            <a:avLst/>
          </a:prstGeom>
          <a:noFill/>
        </p:spPr>
        <p:txBody>
          <a:bodyPr wrap="square" rtlCol="0">
            <a:spAutoFit/>
          </a:bodyPr>
          <a:lstStyle/>
          <a:p>
            <a:pPr algn="ctr"/>
            <a:r>
              <a:rPr lang="en-GB" sz="1600" dirty="0" smtClean="0">
                <a:latin typeface="Arial" panose="020B0604020202020204" pitchFamily="34" charset="0"/>
                <a:cs typeface="Arial" panose="020B0604020202020204" pitchFamily="34" charset="0"/>
              </a:rPr>
              <a:t>Mao et al, EMBO J  (2013)</a:t>
            </a:r>
            <a:endParaRPr lang="en-GB" sz="1600" dirty="0">
              <a:latin typeface="Arial" panose="020B0604020202020204" pitchFamily="34" charset="0"/>
              <a:cs typeface="Arial" panose="020B0604020202020204" pitchFamily="34" charset="0"/>
            </a:endParaRPr>
          </a:p>
        </p:txBody>
      </p:sp>
      <p:pic>
        <p:nvPicPr>
          <p:cNvPr id="11270" name="Picture 6" descr="Examples of self-assembled cellular morphologies produced by the in silico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26972" y="4229610"/>
            <a:ext cx="2699120" cy="229051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738018" y="6501727"/>
            <a:ext cx="3366153" cy="338554"/>
          </a:xfrm>
          <a:prstGeom prst="rect">
            <a:avLst/>
          </a:prstGeom>
          <a:noFill/>
        </p:spPr>
        <p:txBody>
          <a:bodyPr wrap="square" rtlCol="0">
            <a:spAutoFit/>
          </a:bodyPr>
          <a:lstStyle/>
          <a:p>
            <a:pPr algn="ctr"/>
            <a:r>
              <a:rPr lang="en-GB" sz="1600" dirty="0" err="1" smtClean="0">
                <a:latin typeface="Arial" panose="020B0604020202020204" pitchFamily="34" charset="0"/>
                <a:cs typeface="Arial" panose="020B0604020202020204" pitchFamily="34" charset="0"/>
              </a:rPr>
              <a:t>Shinbrot</a:t>
            </a:r>
            <a:r>
              <a:rPr lang="en-GB" sz="1600" dirty="0" smtClean="0">
                <a:latin typeface="Arial" panose="020B0604020202020204" pitchFamily="34" charset="0"/>
                <a:cs typeface="Arial" panose="020B0604020202020204" pitchFamily="34" charset="0"/>
              </a:rPr>
              <a:t> et al, </a:t>
            </a:r>
            <a:r>
              <a:rPr lang="en-GB" sz="1600" dirty="0" err="1" smtClean="0">
                <a:latin typeface="Arial" panose="020B0604020202020204" pitchFamily="34" charset="0"/>
                <a:cs typeface="Arial" panose="020B0604020202020204" pitchFamily="34" charset="0"/>
              </a:rPr>
              <a:t>Biophys</a:t>
            </a:r>
            <a:r>
              <a:rPr lang="en-GB" sz="1600" dirty="0" smtClean="0">
                <a:latin typeface="Arial" panose="020B0604020202020204" pitchFamily="34" charset="0"/>
                <a:cs typeface="Arial" panose="020B0604020202020204" pitchFamily="34" charset="0"/>
              </a:rPr>
              <a:t> J (2009)</a:t>
            </a:r>
            <a:endParaRPr lang="en-GB" sz="1600" dirty="0">
              <a:latin typeface="Arial" panose="020B0604020202020204" pitchFamily="34" charset="0"/>
              <a:cs typeface="Arial" panose="020B0604020202020204" pitchFamily="34" charset="0"/>
            </a:endParaRPr>
          </a:p>
        </p:txBody>
      </p:sp>
      <p:sp>
        <p:nvSpPr>
          <p:cNvPr id="13" name="TextBox 12"/>
          <p:cNvSpPr txBox="1"/>
          <p:nvPr/>
        </p:nvSpPr>
        <p:spPr>
          <a:xfrm>
            <a:off x="3865810" y="3599438"/>
            <a:ext cx="3744416" cy="584775"/>
          </a:xfrm>
          <a:prstGeom prst="rect">
            <a:avLst/>
          </a:prstGeom>
          <a:noFill/>
        </p:spPr>
        <p:txBody>
          <a:bodyPr wrap="square" rtlCol="0">
            <a:spAutoFit/>
          </a:bodyPr>
          <a:lstStyle/>
          <a:p>
            <a:pPr algn="ctr"/>
            <a:r>
              <a:rPr lang="en-GB" sz="1600" dirty="0" smtClean="0">
                <a:latin typeface="Arial" panose="020B0604020202020204" pitchFamily="34" charset="0"/>
                <a:cs typeface="Arial" panose="020B0604020202020204" pitchFamily="34" charset="0"/>
              </a:rPr>
              <a:t>Osborne et al, PLOS </a:t>
            </a:r>
            <a:r>
              <a:rPr lang="en-GB" sz="1600" dirty="0" err="1" smtClean="0">
                <a:latin typeface="Arial" panose="020B0604020202020204" pitchFamily="34" charset="0"/>
                <a:cs typeface="Arial" panose="020B0604020202020204" pitchFamily="34" charset="0"/>
              </a:rPr>
              <a:t>Comput</a:t>
            </a:r>
            <a:r>
              <a:rPr lang="en-GB" sz="1600" dirty="0" smtClean="0">
                <a:latin typeface="Arial" panose="020B0604020202020204" pitchFamily="34" charset="0"/>
                <a:cs typeface="Arial" panose="020B0604020202020204" pitchFamily="34" charset="0"/>
              </a:rPr>
              <a:t> </a:t>
            </a:r>
            <a:r>
              <a:rPr lang="en-GB" sz="1600" dirty="0" err="1" smtClean="0">
                <a:latin typeface="Arial" panose="020B0604020202020204" pitchFamily="34" charset="0"/>
                <a:cs typeface="Arial" panose="020B0604020202020204" pitchFamily="34" charset="0"/>
              </a:rPr>
              <a:t>Biol</a:t>
            </a:r>
            <a:r>
              <a:rPr lang="en-GB" sz="1600" dirty="0" smtClean="0">
                <a:latin typeface="Arial" panose="020B0604020202020204" pitchFamily="34" charset="0"/>
                <a:cs typeface="Arial" panose="020B0604020202020204" pitchFamily="34" charset="0"/>
              </a:rPr>
              <a:t>  (2017)</a:t>
            </a:r>
            <a:endParaRPr lang="en-GB" sz="1600" dirty="0">
              <a:latin typeface="Arial" panose="020B0604020202020204" pitchFamily="34" charset="0"/>
              <a:cs typeface="Arial" panose="020B0604020202020204" pitchFamily="34" charset="0"/>
            </a:endParaRPr>
          </a:p>
        </p:txBody>
      </p:sp>
      <p:pic>
        <p:nvPicPr>
          <p:cNvPr id="1127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43808" y="4139327"/>
            <a:ext cx="2952328" cy="24003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1907704" y="6526281"/>
            <a:ext cx="4086200" cy="338554"/>
          </a:xfrm>
          <a:prstGeom prst="rect">
            <a:avLst/>
          </a:prstGeom>
          <a:noFill/>
        </p:spPr>
        <p:txBody>
          <a:bodyPr wrap="square" rtlCol="0">
            <a:spAutoFit/>
          </a:bodyPr>
          <a:lstStyle/>
          <a:p>
            <a:pPr algn="ctr"/>
            <a:r>
              <a:rPr lang="en-GB" sz="1600" dirty="0" err="1" smtClean="0">
                <a:latin typeface="Arial" panose="020B0604020202020204" pitchFamily="34" charset="0"/>
                <a:cs typeface="Arial" panose="020B0604020202020204" pitchFamily="34" charset="0"/>
              </a:rPr>
              <a:t>Gord</a:t>
            </a:r>
            <a:r>
              <a:rPr lang="en-GB" sz="1600" dirty="0" smtClean="0">
                <a:latin typeface="Arial" panose="020B0604020202020204" pitchFamily="34" charset="0"/>
                <a:cs typeface="Arial" panose="020B0604020202020204" pitchFamily="34" charset="0"/>
              </a:rPr>
              <a:t> et al, J R </a:t>
            </a:r>
            <a:r>
              <a:rPr lang="en-GB" sz="1600" dirty="0" err="1" smtClean="0">
                <a:latin typeface="Arial" panose="020B0604020202020204" pitchFamily="34" charset="0"/>
                <a:cs typeface="Arial" panose="020B0604020202020204" pitchFamily="34" charset="0"/>
              </a:rPr>
              <a:t>Soc</a:t>
            </a:r>
            <a:r>
              <a:rPr lang="en-GB" sz="1600" dirty="0" smtClean="0">
                <a:latin typeface="Arial" panose="020B0604020202020204" pitchFamily="34" charset="0"/>
                <a:cs typeface="Arial" panose="020B0604020202020204" pitchFamily="34" charset="0"/>
              </a:rPr>
              <a:t> Interface  (2014)</a:t>
            </a:r>
            <a:endParaRPr lang="en-GB"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7904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latin typeface="Arial" panose="020B0604020202020204" pitchFamily="34" charset="0"/>
                <a:cs typeface="Arial" panose="020B0604020202020204" pitchFamily="34" charset="0"/>
              </a:rPr>
              <a:t>Comparing models</a:t>
            </a:r>
            <a:endParaRPr lang="en-GB" dirty="0">
              <a:latin typeface="Arial" panose="020B0604020202020204" pitchFamily="34" charset="0"/>
              <a:cs typeface="Arial" panose="020B0604020202020204" pitchFamily="34" charset="0"/>
            </a:endParaRPr>
          </a:p>
        </p:txBody>
      </p:sp>
      <p:pic>
        <p:nvPicPr>
          <p:cNvPr id="6" name="Content Placeholder 3"/>
          <p:cNvPicPr>
            <a:picLocks noChangeAspect="1"/>
          </p:cNvPicPr>
          <p:nvPr/>
        </p:nvPicPr>
        <p:blipFill rotWithShape="1">
          <a:blip r:embed="rId3"/>
          <a:srcRect l="67046"/>
          <a:stretch/>
        </p:blipFill>
        <p:spPr bwMode="auto">
          <a:xfrm rot="16200000">
            <a:off x="4412871" y="656124"/>
            <a:ext cx="1951018" cy="3488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ontent Placeholder 3"/>
          <p:cNvPicPr>
            <a:picLocks noChangeAspect="1"/>
          </p:cNvPicPr>
          <p:nvPr/>
        </p:nvPicPr>
        <p:blipFill rotWithShape="1">
          <a:blip r:embed="rId4"/>
          <a:srcRect l="66506"/>
          <a:stretch/>
        </p:blipFill>
        <p:spPr bwMode="auto">
          <a:xfrm rot="16200000">
            <a:off x="7016579" y="1571207"/>
            <a:ext cx="2047841" cy="1815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421120" y="5169396"/>
            <a:ext cx="1341052" cy="707876"/>
          </a:xfrm>
          <a:prstGeom prst="rect">
            <a:avLst/>
          </a:prstGeom>
          <a:noFill/>
        </p:spPr>
        <p:txBody>
          <a:bodyPr wrap="none" lIns="91430" tIns="45715" rIns="91430" bIns="45715" rtlCol="0">
            <a:spAutoFit/>
          </a:bodyPr>
          <a:lstStyle/>
          <a:p>
            <a:pPr algn="ctr"/>
            <a:r>
              <a:rPr lang="en-GB" sz="2000" dirty="0">
                <a:latin typeface="+mn-lt"/>
              </a:rPr>
              <a:t>Cellular</a:t>
            </a:r>
          </a:p>
          <a:p>
            <a:pPr algn="ctr"/>
            <a:r>
              <a:rPr lang="en-GB" sz="2000" dirty="0">
                <a:latin typeface="+mn-lt"/>
              </a:rPr>
              <a:t>automaton</a:t>
            </a:r>
          </a:p>
        </p:txBody>
      </p:sp>
      <p:sp>
        <p:nvSpPr>
          <p:cNvPr id="11" name="TextBox 10"/>
          <p:cNvSpPr txBox="1"/>
          <p:nvPr/>
        </p:nvSpPr>
        <p:spPr>
          <a:xfrm>
            <a:off x="2098470" y="5169396"/>
            <a:ext cx="1437425" cy="707876"/>
          </a:xfrm>
          <a:prstGeom prst="rect">
            <a:avLst/>
          </a:prstGeom>
          <a:noFill/>
        </p:spPr>
        <p:txBody>
          <a:bodyPr wrap="none" lIns="91430" tIns="45715" rIns="91430" bIns="45715" rtlCol="0">
            <a:spAutoFit/>
          </a:bodyPr>
          <a:lstStyle/>
          <a:p>
            <a:pPr algn="ctr"/>
            <a:r>
              <a:rPr lang="en-GB" sz="2000" dirty="0">
                <a:latin typeface="+mn-lt"/>
              </a:rPr>
              <a:t>Cellular</a:t>
            </a:r>
          </a:p>
          <a:p>
            <a:pPr algn="ctr"/>
            <a:r>
              <a:rPr lang="en-GB" sz="2000" dirty="0">
                <a:latin typeface="+mn-lt"/>
              </a:rPr>
              <a:t>Potts model</a:t>
            </a:r>
          </a:p>
        </p:txBody>
      </p:sp>
      <p:sp>
        <p:nvSpPr>
          <p:cNvPr id="12" name="TextBox 11"/>
          <p:cNvSpPr txBox="1"/>
          <p:nvPr/>
        </p:nvSpPr>
        <p:spPr>
          <a:xfrm>
            <a:off x="3850971" y="5169396"/>
            <a:ext cx="1509431" cy="707876"/>
          </a:xfrm>
          <a:prstGeom prst="rect">
            <a:avLst/>
          </a:prstGeom>
          <a:noFill/>
        </p:spPr>
        <p:txBody>
          <a:bodyPr wrap="none" lIns="91430" tIns="45715" rIns="91430" bIns="45715" rtlCol="0">
            <a:spAutoFit/>
          </a:bodyPr>
          <a:lstStyle/>
          <a:p>
            <a:pPr algn="ctr"/>
            <a:r>
              <a:rPr lang="en-GB" sz="2000" dirty="0">
                <a:latin typeface="+mn-lt"/>
              </a:rPr>
              <a:t>Overlapping </a:t>
            </a:r>
          </a:p>
          <a:p>
            <a:pPr algn="ctr"/>
            <a:r>
              <a:rPr lang="en-GB" sz="2000" dirty="0">
                <a:latin typeface="+mn-lt"/>
              </a:rPr>
              <a:t>spheres</a:t>
            </a:r>
          </a:p>
        </p:txBody>
      </p:sp>
      <p:sp>
        <p:nvSpPr>
          <p:cNvPr id="13" name="TextBox 12"/>
          <p:cNvSpPr txBox="1"/>
          <p:nvPr/>
        </p:nvSpPr>
        <p:spPr>
          <a:xfrm>
            <a:off x="5606090" y="5148785"/>
            <a:ext cx="1528795" cy="707876"/>
          </a:xfrm>
          <a:prstGeom prst="rect">
            <a:avLst/>
          </a:prstGeom>
          <a:noFill/>
        </p:spPr>
        <p:txBody>
          <a:bodyPr wrap="none" lIns="91430" tIns="45715" rIns="91430" bIns="45715" rtlCol="0">
            <a:spAutoFit/>
          </a:bodyPr>
          <a:lstStyle/>
          <a:p>
            <a:pPr algn="ctr"/>
            <a:r>
              <a:rPr lang="en-GB" sz="2000" dirty="0">
                <a:latin typeface="+mn-lt"/>
              </a:rPr>
              <a:t>Delaunay</a:t>
            </a:r>
          </a:p>
          <a:p>
            <a:pPr algn="ctr"/>
            <a:r>
              <a:rPr lang="en-GB" sz="2000" dirty="0">
                <a:latin typeface="+mn-lt"/>
              </a:rPr>
              <a:t>triangulation</a:t>
            </a:r>
          </a:p>
        </p:txBody>
      </p:sp>
      <p:sp>
        <p:nvSpPr>
          <p:cNvPr id="14" name="TextBox 13"/>
          <p:cNvSpPr txBox="1"/>
          <p:nvPr/>
        </p:nvSpPr>
        <p:spPr>
          <a:xfrm>
            <a:off x="7722551" y="5169396"/>
            <a:ext cx="854509" cy="707876"/>
          </a:xfrm>
          <a:prstGeom prst="rect">
            <a:avLst/>
          </a:prstGeom>
          <a:noFill/>
        </p:spPr>
        <p:txBody>
          <a:bodyPr wrap="none" lIns="91430" tIns="45715" rIns="91430" bIns="45715" rtlCol="0">
            <a:spAutoFit/>
          </a:bodyPr>
          <a:lstStyle/>
          <a:p>
            <a:pPr algn="ctr"/>
            <a:r>
              <a:rPr lang="en-GB" sz="2000" dirty="0">
                <a:latin typeface="+mn-lt"/>
              </a:rPr>
              <a:t>Vertex</a:t>
            </a:r>
          </a:p>
          <a:p>
            <a:pPr algn="ctr"/>
            <a:r>
              <a:rPr lang="en-GB" sz="2000" dirty="0">
                <a:latin typeface="+mn-lt"/>
              </a:rPr>
              <a:t>model</a:t>
            </a:r>
          </a:p>
        </p:txBody>
      </p:sp>
      <p:pic>
        <p:nvPicPr>
          <p:cNvPr id="15" name="Picture 14"/>
          <p:cNvPicPr>
            <a:picLocks noChangeAspect="1"/>
          </p:cNvPicPr>
          <p:nvPr/>
        </p:nvPicPr>
        <p:blipFill>
          <a:blip r:embed="rId5"/>
          <a:stretch>
            <a:fillRect/>
          </a:stretch>
        </p:blipFill>
        <p:spPr>
          <a:xfrm>
            <a:off x="137314" y="1532061"/>
            <a:ext cx="1866240" cy="1736822"/>
          </a:xfrm>
          <a:prstGeom prst="rect">
            <a:avLst/>
          </a:prstGeom>
        </p:spPr>
      </p:pic>
      <p:pic>
        <p:nvPicPr>
          <p:cNvPr id="16" name="Picture 15"/>
          <p:cNvPicPr>
            <a:picLocks noChangeAspect="1"/>
          </p:cNvPicPr>
          <p:nvPr/>
        </p:nvPicPr>
        <p:blipFill>
          <a:blip r:embed="rId6"/>
          <a:stretch>
            <a:fillRect/>
          </a:stretch>
        </p:blipFill>
        <p:spPr>
          <a:xfrm>
            <a:off x="1935904" y="1540701"/>
            <a:ext cx="1762560" cy="1719541"/>
          </a:xfrm>
          <a:prstGeom prst="rect">
            <a:avLst/>
          </a:prstGeom>
        </p:spPr>
      </p:pic>
      <p:pic>
        <p:nvPicPr>
          <p:cNvPr id="17" name="Picture 16"/>
          <p:cNvPicPr>
            <a:picLocks noChangeAspect="1"/>
          </p:cNvPicPr>
          <p:nvPr/>
        </p:nvPicPr>
        <p:blipFill>
          <a:blip r:embed="rId7"/>
          <a:stretch>
            <a:fillRect/>
          </a:stretch>
        </p:blipFill>
        <p:spPr>
          <a:xfrm>
            <a:off x="490385" y="3859990"/>
            <a:ext cx="1160098" cy="889676"/>
          </a:xfrm>
          <a:prstGeom prst="rect">
            <a:avLst/>
          </a:prstGeom>
          <a:ln>
            <a:solidFill>
              <a:srgbClr val="000000"/>
            </a:solidFill>
          </a:ln>
        </p:spPr>
      </p:pic>
      <p:pic>
        <p:nvPicPr>
          <p:cNvPr id="18" name="Picture 17"/>
          <p:cNvPicPr>
            <a:picLocks noChangeAspect="1"/>
          </p:cNvPicPr>
          <p:nvPr/>
        </p:nvPicPr>
        <p:blipFill>
          <a:blip r:embed="rId8"/>
          <a:stretch>
            <a:fillRect/>
          </a:stretch>
        </p:blipFill>
        <p:spPr>
          <a:xfrm>
            <a:off x="2241270" y="3859990"/>
            <a:ext cx="1151829" cy="889676"/>
          </a:xfrm>
          <a:prstGeom prst="rect">
            <a:avLst/>
          </a:prstGeom>
          <a:ln>
            <a:solidFill>
              <a:srgbClr val="000000"/>
            </a:solidFill>
          </a:ln>
        </p:spPr>
      </p:pic>
      <p:pic>
        <p:nvPicPr>
          <p:cNvPr id="19" name="Picture 18"/>
          <p:cNvPicPr>
            <a:picLocks noChangeAspect="1"/>
          </p:cNvPicPr>
          <p:nvPr/>
        </p:nvPicPr>
        <p:blipFill>
          <a:blip r:embed="rId9"/>
          <a:stretch>
            <a:fillRect/>
          </a:stretch>
        </p:blipFill>
        <p:spPr>
          <a:xfrm>
            <a:off x="3956592" y="3731682"/>
            <a:ext cx="1269294" cy="1135216"/>
          </a:xfrm>
          <a:prstGeom prst="rect">
            <a:avLst/>
          </a:prstGeom>
          <a:ln>
            <a:noFill/>
          </a:ln>
        </p:spPr>
      </p:pic>
      <p:pic>
        <p:nvPicPr>
          <p:cNvPr id="20" name="Picture 19"/>
          <p:cNvPicPr>
            <a:picLocks noChangeAspect="1"/>
          </p:cNvPicPr>
          <p:nvPr/>
        </p:nvPicPr>
        <p:blipFill>
          <a:blip r:embed="rId10"/>
          <a:stretch>
            <a:fillRect/>
          </a:stretch>
        </p:blipFill>
        <p:spPr>
          <a:xfrm>
            <a:off x="5764550" y="3777962"/>
            <a:ext cx="1122746" cy="1042659"/>
          </a:xfrm>
          <a:prstGeom prst="rect">
            <a:avLst/>
          </a:prstGeom>
          <a:ln>
            <a:noFill/>
          </a:ln>
        </p:spPr>
      </p:pic>
      <p:pic>
        <p:nvPicPr>
          <p:cNvPr id="21" name="Picture 20"/>
          <p:cNvPicPr>
            <a:picLocks noChangeAspect="1"/>
          </p:cNvPicPr>
          <p:nvPr/>
        </p:nvPicPr>
        <p:blipFill>
          <a:blip r:embed="rId11"/>
          <a:stretch>
            <a:fillRect/>
          </a:stretch>
        </p:blipFill>
        <p:spPr>
          <a:xfrm>
            <a:off x="7458099" y="3777961"/>
            <a:ext cx="1451084" cy="1216922"/>
          </a:xfrm>
          <a:prstGeom prst="rect">
            <a:avLst/>
          </a:prstGeom>
          <a:ln>
            <a:noFill/>
          </a:ln>
        </p:spPr>
      </p:pic>
      <p:sp>
        <p:nvSpPr>
          <p:cNvPr id="22" name="Oval 21"/>
          <p:cNvSpPr/>
          <p:nvPr/>
        </p:nvSpPr>
        <p:spPr bwMode="auto">
          <a:xfrm>
            <a:off x="299522" y="3577832"/>
            <a:ext cx="1513694" cy="1442916"/>
          </a:xfrm>
          <a:prstGeom prst="ellipse">
            <a:avLst/>
          </a:prstGeom>
          <a:noFill/>
          <a:ln w="9525" cap="flat" cmpd="sng" algn="ctr">
            <a:solidFill>
              <a:srgbClr val="000000"/>
            </a:solidFill>
            <a:prstDash val="solid"/>
            <a:round/>
            <a:headEnd type="none" w="med" len="med"/>
            <a:tailEnd type="none" w="med" len="med"/>
          </a:ln>
          <a:effectLst/>
        </p:spPr>
        <p:txBody>
          <a:bodyPr vert="horz" wrap="square" lIns="82945" tIns="41473" rIns="82945" bIns="41473" numCol="1" rtlCol="0" anchor="t" anchorCtr="0" compatLnSpc="1">
            <a:prstTxWarp prst="textNoShape">
              <a:avLst/>
            </a:prstTxWarp>
          </a:bodyPr>
          <a:lstStyle/>
          <a:p>
            <a:pPr defTabSz="407526" hangingPunct="0">
              <a:lnSpc>
                <a:spcPct val="93000"/>
              </a:lnSpc>
              <a:buClr>
                <a:srgbClr val="000000"/>
              </a:buClr>
              <a:buSzPct val="100000"/>
            </a:pPr>
            <a:endParaRPr lang="en-GB" sz="1600">
              <a:solidFill>
                <a:srgbClr val="000000"/>
              </a:solidFill>
              <a:latin typeface="Arial" charset="0"/>
            </a:endParaRPr>
          </a:p>
        </p:txBody>
      </p:sp>
      <p:sp>
        <p:nvSpPr>
          <p:cNvPr id="23" name="Oval 22"/>
          <p:cNvSpPr/>
          <p:nvPr/>
        </p:nvSpPr>
        <p:spPr bwMode="auto">
          <a:xfrm>
            <a:off x="2060337" y="3577832"/>
            <a:ext cx="1513694" cy="1442916"/>
          </a:xfrm>
          <a:prstGeom prst="ellipse">
            <a:avLst/>
          </a:prstGeom>
          <a:noFill/>
          <a:ln w="9525" cap="flat" cmpd="sng" algn="ctr">
            <a:solidFill>
              <a:srgbClr val="000000"/>
            </a:solidFill>
            <a:prstDash val="solid"/>
            <a:round/>
            <a:headEnd type="none" w="med" len="med"/>
            <a:tailEnd type="none" w="med" len="med"/>
          </a:ln>
          <a:effectLst/>
        </p:spPr>
        <p:txBody>
          <a:bodyPr vert="horz" wrap="square" lIns="82945" tIns="41473" rIns="82945" bIns="41473" numCol="1" rtlCol="0" anchor="t" anchorCtr="0" compatLnSpc="1">
            <a:prstTxWarp prst="textNoShape">
              <a:avLst/>
            </a:prstTxWarp>
          </a:bodyPr>
          <a:lstStyle/>
          <a:p>
            <a:pPr defTabSz="407526" hangingPunct="0">
              <a:lnSpc>
                <a:spcPct val="93000"/>
              </a:lnSpc>
              <a:buClr>
                <a:srgbClr val="000000"/>
              </a:buClr>
              <a:buSzPct val="100000"/>
            </a:pPr>
            <a:endParaRPr lang="en-GB" sz="1600">
              <a:solidFill>
                <a:srgbClr val="000000"/>
              </a:solidFill>
              <a:latin typeface="Arial" charset="0"/>
            </a:endParaRPr>
          </a:p>
        </p:txBody>
      </p:sp>
      <p:sp>
        <p:nvSpPr>
          <p:cNvPr id="24" name="Oval 23"/>
          <p:cNvSpPr/>
          <p:nvPr/>
        </p:nvSpPr>
        <p:spPr bwMode="auto">
          <a:xfrm>
            <a:off x="3833680" y="3582250"/>
            <a:ext cx="1513694" cy="1442916"/>
          </a:xfrm>
          <a:prstGeom prst="ellipse">
            <a:avLst/>
          </a:prstGeom>
          <a:noFill/>
          <a:ln w="9525" cap="flat" cmpd="sng" algn="ctr">
            <a:solidFill>
              <a:srgbClr val="000000"/>
            </a:solidFill>
            <a:prstDash val="solid"/>
            <a:round/>
            <a:headEnd type="none" w="med" len="med"/>
            <a:tailEnd type="none" w="med" len="med"/>
          </a:ln>
          <a:effectLst/>
        </p:spPr>
        <p:txBody>
          <a:bodyPr vert="horz" wrap="square" lIns="82945" tIns="41473" rIns="82945" bIns="41473" numCol="1" rtlCol="0" anchor="t" anchorCtr="0" compatLnSpc="1">
            <a:prstTxWarp prst="textNoShape">
              <a:avLst/>
            </a:prstTxWarp>
          </a:bodyPr>
          <a:lstStyle/>
          <a:p>
            <a:pPr defTabSz="407526" hangingPunct="0">
              <a:lnSpc>
                <a:spcPct val="93000"/>
              </a:lnSpc>
              <a:buClr>
                <a:srgbClr val="000000"/>
              </a:buClr>
              <a:buSzPct val="100000"/>
            </a:pPr>
            <a:endParaRPr lang="en-GB" sz="1600">
              <a:solidFill>
                <a:srgbClr val="000000"/>
              </a:solidFill>
              <a:latin typeface="Arial" charset="0"/>
            </a:endParaRPr>
          </a:p>
        </p:txBody>
      </p:sp>
      <p:sp>
        <p:nvSpPr>
          <p:cNvPr id="25" name="Oval 24"/>
          <p:cNvSpPr/>
          <p:nvPr/>
        </p:nvSpPr>
        <p:spPr bwMode="auto">
          <a:xfrm>
            <a:off x="5595918" y="3579590"/>
            <a:ext cx="1513694" cy="1442916"/>
          </a:xfrm>
          <a:prstGeom prst="ellipse">
            <a:avLst/>
          </a:prstGeom>
          <a:noFill/>
          <a:ln w="9525" cap="flat" cmpd="sng" algn="ctr">
            <a:solidFill>
              <a:srgbClr val="000000"/>
            </a:solidFill>
            <a:prstDash val="solid"/>
            <a:round/>
            <a:headEnd type="none" w="med" len="med"/>
            <a:tailEnd type="none" w="med" len="med"/>
          </a:ln>
          <a:effectLst/>
        </p:spPr>
        <p:txBody>
          <a:bodyPr vert="horz" wrap="square" lIns="82945" tIns="41473" rIns="82945" bIns="41473" numCol="1" rtlCol="0" anchor="t" anchorCtr="0" compatLnSpc="1">
            <a:prstTxWarp prst="textNoShape">
              <a:avLst/>
            </a:prstTxWarp>
          </a:bodyPr>
          <a:lstStyle/>
          <a:p>
            <a:pPr defTabSz="407526" hangingPunct="0">
              <a:lnSpc>
                <a:spcPct val="93000"/>
              </a:lnSpc>
              <a:buClr>
                <a:srgbClr val="000000"/>
              </a:buClr>
              <a:buSzPct val="100000"/>
            </a:pPr>
            <a:endParaRPr lang="en-GB" sz="1600">
              <a:solidFill>
                <a:srgbClr val="000000"/>
              </a:solidFill>
              <a:latin typeface="Arial" charset="0"/>
            </a:endParaRPr>
          </a:p>
        </p:txBody>
      </p:sp>
      <p:sp>
        <p:nvSpPr>
          <p:cNvPr id="26" name="Oval 25"/>
          <p:cNvSpPr/>
          <p:nvPr/>
        </p:nvSpPr>
        <p:spPr bwMode="auto">
          <a:xfrm>
            <a:off x="7369260" y="3584008"/>
            <a:ext cx="1513694" cy="1442916"/>
          </a:xfrm>
          <a:prstGeom prst="ellipse">
            <a:avLst/>
          </a:prstGeom>
          <a:noFill/>
          <a:ln w="9525" cap="flat" cmpd="sng" algn="ctr">
            <a:solidFill>
              <a:srgbClr val="000000"/>
            </a:solidFill>
            <a:prstDash val="solid"/>
            <a:round/>
            <a:headEnd type="none" w="med" len="med"/>
            <a:tailEnd type="none" w="med" len="med"/>
          </a:ln>
          <a:effectLst/>
        </p:spPr>
        <p:txBody>
          <a:bodyPr vert="horz" wrap="square" lIns="82945" tIns="41473" rIns="82945" bIns="41473" numCol="1" rtlCol="0" anchor="t" anchorCtr="0" compatLnSpc="1">
            <a:prstTxWarp prst="textNoShape">
              <a:avLst/>
            </a:prstTxWarp>
          </a:bodyPr>
          <a:lstStyle/>
          <a:p>
            <a:pPr defTabSz="407526" hangingPunct="0">
              <a:lnSpc>
                <a:spcPct val="93000"/>
              </a:lnSpc>
              <a:buClr>
                <a:srgbClr val="000000"/>
              </a:buClr>
              <a:buSzPct val="100000"/>
            </a:pPr>
            <a:endParaRPr lang="en-GB" sz="1600">
              <a:solidFill>
                <a:srgbClr val="000000"/>
              </a:solidFill>
              <a:latin typeface="Arial" charset="0"/>
            </a:endParaRPr>
          </a:p>
        </p:txBody>
      </p:sp>
      <p:sp>
        <p:nvSpPr>
          <p:cNvPr id="27" name="Oval 26"/>
          <p:cNvSpPr/>
          <p:nvPr/>
        </p:nvSpPr>
        <p:spPr bwMode="auto">
          <a:xfrm>
            <a:off x="971514" y="2849657"/>
            <a:ext cx="169709" cy="155593"/>
          </a:xfrm>
          <a:prstGeom prst="ellipse">
            <a:avLst/>
          </a:prstGeom>
          <a:noFill/>
          <a:ln w="9525" cap="flat" cmpd="sng" algn="ctr">
            <a:solidFill>
              <a:srgbClr val="000000"/>
            </a:solidFill>
            <a:prstDash val="solid"/>
            <a:round/>
            <a:headEnd type="none" w="med" len="med"/>
            <a:tailEnd type="none" w="med" len="med"/>
          </a:ln>
          <a:effectLst/>
        </p:spPr>
        <p:txBody>
          <a:bodyPr vert="horz" wrap="square" lIns="82945" tIns="41473" rIns="82945" bIns="41473" numCol="1" rtlCol="0" anchor="t" anchorCtr="0" compatLnSpc="1">
            <a:prstTxWarp prst="textNoShape">
              <a:avLst/>
            </a:prstTxWarp>
          </a:bodyPr>
          <a:lstStyle/>
          <a:p>
            <a:pPr defTabSz="407526" hangingPunct="0">
              <a:lnSpc>
                <a:spcPct val="93000"/>
              </a:lnSpc>
              <a:buClr>
                <a:srgbClr val="000000"/>
              </a:buClr>
              <a:buSzPct val="100000"/>
            </a:pPr>
            <a:endParaRPr lang="en-GB" sz="1600">
              <a:solidFill>
                <a:srgbClr val="000000"/>
              </a:solidFill>
              <a:latin typeface="Arial" charset="0"/>
            </a:endParaRPr>
          </a:p>
        </p:txBody>
      </p:sp>
      <p:cxnSp>
        <p:nvCxnSpPr>
          <p:cNvPr id="28" name="Straight Connector 27"/>
          <p:cNvCxnSpPr>
            <a:stCxn id="27" idx="2"/>
            <a:endCxn id="22" idx="1"/>
          </p:cNvCxnSpPr>
          <p:nvPr/>
        </p:nvCxnSpPr>
        <p:spPr bwMode="auto">
          <a:xfrm flipH="1">
            <a:off x="521198" y="2927453"/>
            <a:ext cx="450317" cy="861689"/>
          </a:xfrm>
          <a:prstGeom prst="line">
            <a:avLst/>
          </a:prstGeom>
          <a:solidFill>
            <a:srgbClr val="00B8FF"/>
          </a:solidFill>
          <a:ln w="9525" cap="flat" cmpd="sng" algn="ctr">
            <a:solidFill>
              <a:srgbClr val="000000"/>
            </a:solidFill>
            <a:prstDash val="solid"/>
            <a:round/>
            <a:headEnd type="none" w="med" len="med"/>
            <a:tailEnd type="none" w="med" len="med"/>
          </a:ln>
          <a:effectLst/>
        </p:spPr>
      </p:cxnSp>
      <p:cxnSp>
        <p:nvCxnSpPr>
          <p:cNvPr id="29" name="Straight Connector 28"/>
          <p:cNvCxnSpPr>
            <a:stCxn id="27" idx="6"/>
            <a:endCxn id="22" idx="7"/>
          </p:cNvCxnSpPr>
          <p:nvPr/>
        </p:nvCxnSpPr>
        <p:spPr bwMode="auto">
          <a:xfrm>
            <a:off x="1141223" y="2927453"/>
            <a:ext cx="450318" cy="861689"/>
          </a:xfrm>
          <a:prstGeom prst="line">
            <a:avLst/>
          </a:prstGeom>
          <a:solidFill>
            <a:srgbClr val="00B8FF"/>
          </a:solidFill>
          <a:ln w="9525" cap="flat" cmpd="sng" algn="ctr">
            <a:solidFill>
              <a:srgbClr val="000000"/>
            </a:solidFill>
            <a:prstDash val="solid"/>
            <a:round/>
            <a:headEnd type="none" w="med" len="med"/>
            <a:tailEnd type="none" w="med" len="med"/>
          </a:ln>
          <a:effectLst/>
        </p:spPr>
      </p:cxnSp>
      <p:sp>
        <p:nvSpPr>
          <p:cNvPr id="30" name="Oval 29"/>
          <p:cNvSpPr/>
          <p:nvPr/>
        </p:nvSpPr>
        <p:spPr bwMode="auto">
          <a:xfrm>
            <a:off x="2705175" y="2849657"/>
            <a:ext cx="169709" cy="155593"/>
          </a:xfrm>
          <a:prstGeom prst="ellipse">
            <a:avLst/>
          </a:prstGeom>
          <a:noFill/>
          <a:ln w="9525" cap="flat" cmpd="sng" algn="ctr">
            <a:solidFill>
              <a:srgbClr val="000000"/>
            </a:solidFill>
            <a:prstDash val="solid"/>
            <a:round/>
            <a:headEnd type="none" w="med" len="med"/>
            <a:tailEnd type="none" w="med" len="med"/>
          </a:ln>
          <a:effectLst/>
        </p:spPr>
        <p:txBody>
          <a:bodyPr vert="horz" wrap="square" lIns="82945" tIns="41473" rIns="82945" bIns="41473" numCol="1" rtlCol="0" anchor="t" anchorCtr="0" compatLnSpc="1">
            <a:prstTxWarp prst="textNoShape">
              <a:avLst/>
            </a:prstTxWarp>
          </a:bodyPr>
          <a:lstStyle/>
          <a:p>
            <a:pPr defTabSz="407526" hangingPunct="0">
              <a:lnSpc>
                <a:spcPct val="93000"/>
              </a:lnSpc>
              <a:buClr>
                <a:srgbClr val="000000"/>
              </a:buClr>
              <a:buSzPct val="100000"/>
            </a:pPr>
            <a:endParaRPr lang="en-GB" sz="1600">
              <a:solidFill>
                <a:srgbClr val="000000"/>
              </a:solidFill>
              <a:latin typeface="Arial" charset="0"/>
            </a:endParaRPr>
          </a:p>
        </p:txBody>
      </p:sp>
      <p:cxnSp>
        <p:nvCxnSpPr>
          <p:cNvPr id="31" name="Straight Connector 30"/>
          <p:cNvCxnSpPr>
            <a:stCxn id="30" idx="2"/>
            <a:endCxn id="23" idx="1"/>
          </p:cNvCxnSpPr>
          <p:nvPr/>
        </p:nvCxnSpPr>
        <p:spPr bwMode="auto">
          <a:xfrm flipH="1">
            <a:off x="2282012" y="2927453"/>
            <a:ext cx="423163" cy="861689"/>
          </a:xfrm>
          <a:prstGeom prst="line">
            <a:avLst/>
          </a:prstGeom>
          <a:solidFill>
            <a:srgbClr val="00B8FF"/>
          </a:solidFill>
          <a:ln w="9525" cap="flat" cmpd="sng" algn="ctr">
            <a:solidFill>
              <a:srgbClr val="000000"/>
            </a:solidFill>
            <a:prstDash val="solid"/>
            <a:round/>
            <a:headEnd type="none" w="med" len="med"/>
            <a:tailEnd type="none" w="med" len="med"/>
          </a:ln>
          <a:effectLst/>
        </p:spPr>
      </p:cxnSp>
      <p:cxnSp>
        <p:nvCxnSpPr>
          <p:cNvPr id="32" name="Straight Connector 31"/>
          <p:cNvCxnSpPr>
            <a:stCxn id="30" idx="6"/>
            <a:endCxn id="23" idx="7"/>
          </p:cNvCxnSpPr>
          <p:nvPr/>
        </p:nvCxnSpPr>
        <p:spPr bwMode="auto">
          <a:xfrm>
            <a:off x="2874885" y="2927453"/>
            <a:ext cx="477471" cy="861689"/>
          </a:xfrm>
          <a:prstGeom prst="line">
            <a:avLst/>
          </a:prstGeom>
          <a:solidFill>
            <a:srgbClr val="00B8FF"/>
          </a:solidFill>
          <a:ln w="9525" cap="flat" cmpd="sng" algn="ctr">
            <a:solidFill>
              <a:srgbClr val="000000"/>
            </a:solidFill>
            <a:prstDash val="solid"/>
            <a:round/>
            <a:headEnd type="none" w="med" len="med"/>
            <a:tailEnd type="none" w="med" len="med"/>
          </a:ln>
          <a:effectLst/>
        </p:spPr>
      </p:cxnSp>
      <p:sp>
        <p:nvSpPr>
          <p:cNvPr id="33" name="Oval 32"/>
          <p:cNvSpPr/>
          <p:nvPr/>
        </p:nvSpPr>
        <p:spPr bwMode="auto">
          <a:xfrm>
            <a:off x="4526446" y="2849657"/>
            <a:ext cx="169709" cy="155593"/>
          </a:xfrm>
          <a:prstGeom prst="ellipse">
            <a:avLst/>
          </a:prstGeom>
          <a:noFill/>
          <a:ln w="9525" cap="flat" cmpd="sng" algn="ctr">
            <a:solidFill>
              <a:srgbClr val="000000"/>
            </a:solidFill>
            <a:prstDash val="solid"/>
            <a:round/>
            <a:headEnd type="none" w="med" len="med"/>
            <a:tailEnd type="none" w="med" len="med"/>
          </a:ln>
          <a:effectLst/>
        </p:spPr>
        <p:txBody>
          <a:bodyPr vert="horz" wrap="square" lIns="82945" tIns="41473" rIns="82945" bIns="41473" numCol="1" rtlCol="0" anchor="t" anchorCtr="0" compatLnSpc="1">
            <a:prstTxWarp prst="textNoShape">
              <a:avLst/>
            </a:prstTxWarp>
          </a:bodyPr>
          <a:lstStyle/>
          <a:p>
            <a:pPr defTabSz="407526" hangingPunct="0">
              <a:lnSpc>
                <a:spcPct val="93000"/>
              </a:lnSpc>
              <a:buClr>
                <a:srgbClr val="000000"/>
              </a:buClr>
              <a:buSzPct val="100000"/>
            </a:pPr>
            <a:endParaRPr lang="en-GB" sz="1600">
              <a:solidFill>
                <a:srgbClr val="000000"/>
              </a:solidFill>
              <a:latin typeface="Arial" charset="0"/>
            </a:endParaRPr>
          </a:p>
        </p:txBody>
      </p:sp>
      <p:cxnSp>
        <p:nvCxnSpPr>
          <p:cNvPr id="34" name="Straight Connector 33"/>
          <p:cNvCxnSpPr>
            <a:stCxn id="33" idx="2"/>
            <a:endCxn id="24" idx="1"/>
          </p:cNvCxnSpPr>
          <p:nvPr/>
        </p:nvCxnSpPr>
        <p:spPr bwMode="auto">
          <a:xfrm flipH="1">
            <a:off x="4055355" y="2927454"/>
            <a:ext cx="471092" cy="866106"/>
          </a:xfrm>
          <a:prstGeom prst="line">
            <a:avLst/>
          </a:prstGeom>
          <a:solidFill>
            <a:srgbClr val="00B8FF"/>
          </a:solidFill>
          <a:ln w="9525" cap="flat" cmpd="sng" algn="ctr">
            <a:solidFill>
              <a:srgbClr val="000000"/>
            </a:solidFill>
            <a:prstDash val="solid"/>
            <a:round/>
            <a:headEnd type="none" w="med" len="med"/>
            <a:tailEnd type="none" w="med" len="med"/>
          </a:ln>
          <a:effectLst/>
        </p:spPr>
      </p:cxnSp>
      <p:cxnSp>
        <p:nvCxnSpPr>
          <p:cNvPr id="35" name="Straight Connector 34"/>
          <p:cNvCxnSpPr>
            <a:stCxn id="33" idx="6"/>
            <a:endCxn id="24" idx="7"/>
          </p:cNvCxnSpPr>
          <p:nvPr/>
        </p:nvCxnSpPr>
        <p:spPr bwMode="auto">
          <a:xfrm>
            <a:off x="4696156" y="2927454"/>
            <a:ext cx="429543" cy="866106"/>
          </a:xfrm>
          <a:prstGeom prst="line">
            <a:avLst/>
          </a:prstGeom>
          <a:solidFill>
            <a:srgbClr val="00B8FF"/>
          </a:solidFill>
          <a:ln w="9525" cap="flat" cmpd="sng" algn="ctr">
            <a:solidFill>
              <a:srgbClr val="000000"/>
            </a:solidFill>
            <a:prstDash val="solid"/>
            <a:round/>
            <a:headEnd type="none" w="med" len="med"/>
            <a:tailEnd type="none" w="med" len="med"/>
          </a:ln>
          <a:effectLst/>
        </p:spPr>
      </p:cxnSp>
      <p:sp>
        <p:nvSpPr>
          <p:cNvPr id="36" name="Oval 35"/>
          <p:cNvSpPr/>
          <p:nvPr/>
        </p:nvSpPr>
        <p:spPr bwMode="auto">
          <a:xfrm>
            <a:off x="6285632" y="2852639"/>
            <a:ext cx="169709" cy="155593"/>
          </a:xfrm>
          <a:prstGeom prst="ellipse">
            <a:avLst/>
          </a:prstGeom>
          <a:noFill/>
          <a:ln w="9525" cap="flat" cmpd="sng" algn="ctr">
            <a:solidFill>
              <a:srgbClr val="000000"/>
            </a:solidFill>
            <a:prstDash val="solid"/>
            <a:round/>
            <a:headEnd type="none" w="med" len="med"/>
            <a:tailEnd type="none" w="med" len="med"/>
          </a:ln>
          <a:effectLst/>
        </p:spPr>
        <p:txBody>
          <a:bodyPr vert="horz" wrap="square" lIns="82945" tIns="41473" rIns="82945" bIns="41473" numCol="1" rtlCol="0" anchor="t" anchorCtr="0" compatLnSpc="1">
            <a:prstTxWarp prst="textNoShape">
              <a:avLst/>
            </a:prstTxWarp>
          </a:bodyPr>
          <a:lstStyle/>
          <a:p>
            <a:pPr defTabSz="407526" hangingPunct="0">
              <a:lnSpc>
                <a:spcPct val="93000"/>
              </a:lnSpc>
              <a:buClr>
                <a:srgbClr val="000000"/>
              </a:buClr>
              <a:buSzPct val="100000"/>
            </a:pPr>
            <a:endParaRPr lang="en-GB" sz="1600">
              <a:solidFill>
                <a:srgbClr val="000000"/>
              </a:solidFill>
              <a:latin typeface="Arial" charset="0"/>
            </a:endParaRPr>
          </a:p>
        </p:txBody>
      </p:sp>
      <p:cxnSp>
        <p:nvCxnSpPr>
          <p:cNvPr id="37" name="Straight Connector 36"/>
          <p:cNvCxnSpPr>
            <a:stCxn id="36" idx="2"/>
            <a:endCxn id="25" idx="1"/>
          </p:cNvCxnSpPr>
          <p:nvPr/>
        </p:nvCxnSpPr>
        <p:spPr bwMode="auto">
          <a:xfrm flipH="1">
            <a:off x="5817593" y="2930436"/>
            <a:ext cx="468039" cy="860465"/>
          </a:xfrm>
          <a:prstGeom prst="line">
            <a:avLst/>
          </a:prstGeom>
          <a:solidFill>
            <a:srgbClr val="00B8FF"/>
          </a:solidFill>
          <a:ln w="9525" cap="flat" cmpd="sng" algn="ctr">
            <a:solidFill>
              <a:srgbClr val="000000"/>
            </a:solidFill>
            <a:prstDash val="solid"/>
            <a:round/>
            <a:headEnd type="none" w="med" len="med"/>
            <a:tailEnd type="none" w="med" len="med"/>
          </a:ln>
          <a:effectLst/>
        </p:spPr>
      </p:cxnSp>
      <p:cxnSp>
        <p:nvCxnSpPr>
          <p:cNvPr id="38" name="Straight Connector 37"/>
          <p:cNvCxnSpPr>
            <a:stCxn id="36" idx="6"/>
            <a:endCxn id="25" idx="7"/>
          </p:cNvCxnSpPr>
          <p:nvPr/>
        </p:nvCxnSpPr>
        <p:spPr bwMode="auto">
          <a:xfrm>
            <a:off x="6455341" y="2930436"/>
            <a:ext cx="432595" cy="860465"/>
          </a:xfrm>
          <a:prstGeom prst="line">
            <a:avLst/>
          </a:prstGeom>
          <a:solidFill>
            <a:srgbClr val="00B8FF"/>
          </a:solidFill>
          <a:ln w="9525" cap="flat" cmpd="sng" algn="ctr">
            <a:solidFill>
              <a:srgbClr val="000000"/>
            </a:solidFill>
            <a:prstDash val="solid"/>
            <a:round/>
            <a:headEnd type="none" w="med" len="med"/>
            <a:tailEnd type="none" w="med" len="med"/>
          </a:ln>
          <a:effectLst/>
        </p:spPr>
      </p:cxnSp>
      <p:sp>
        <p:nvSpPr>
          <p:cNvPr id="39" name="Oval 38"/>
          <p:cNvSpPr/>
          <p:nvPr/>
        </p:nvSpPr>
        <p:spPr bwMode="auto">
          <a:xfrm>
            <a:off x="8064952" y="2828500"/>
            <a:ext cx="169709" cy="155593"/>
          </a:xfrm>
          <a:prstGeom prst="ellipse">
            <a:avLst/>
          </a:prstGeom>
          <a:noFill/>
          <a:ln w="9525" cap="flat" cmpd="sng" algn="ctr">
            <a:solidFill>
              <a:srgbClr val="000000"/>
            </a:solidFill>
            <a:prstDash val="solid"/>
            <a:round/>
            <a:headEnd type="none" w="med" len="med"/>
            <a:tailEnd type="none" w="med" len="med"/>
          </a:ln>
          <a:effectLst/>
        </p:spPr>
        <p:txBody>
          <a:bodyPr vert="horz" wrap="square" lIns="82945" tIns="41473" rIns="82945" bIns="41473" numCol="1" rtlCol="0" anchor="t" anchorCtr="0" compatLnSpc="1">
            <a:prstTxWarp prst="textNoShape">
              <a:avLst/>
            </a:prstTxWarp>
          </a:bodyPr>
          <a:lstStyle/>
          <a:p>
            <a:pPr defTabSz="407526" hangingPunct="0">
              <a:lnSpc>
                <a:spcPct val="93000"/>
              </a:lnSpc>
              <a:buClr>
                <a:srgbClr val="000000"/>
              </a:buClr>
              <a:buSzPct val="100000"/>
            </a:pPr>
            <a:endParaRPr lang="en-GB" sz="1600">
              <a:solidFill>
                <a:srgbClr val="000000"/>
              </a:solidFill>
              <a:latin typeface="Arial" charset="0"/>
            </a:endParaRPr>
          </a:p>
        </p:txBody>
      </p:sp>
      <p:cxnSp>
        <p:nvCxnSpPr>
          <p:cNvPr id="40" name="Straight Connector 39"/>
          <p:cNvCxnSpPr>
            <a:stCxn id="39" idx="2"/>
            <a:endCxn id="26" idx="1"/>
          </p:cNvCxnSpPr>
          <p:nvPr/>
        </p:nvCxnSpPr>
        <p:spPr bwMode="auto">
          <a:xfrm flipH="1">
            <a:off x="7590936" y="2906296"/>
            <a:ext cx="474017" cy="889022"/>
          </a:xfrm>
          <a:prstGeom prst="line">
            <a:avLst/>
          </a:prstGeom>
          <a:solidFill>
            <a:srgbClr val="00B8FF"/>
          </a:solidFill>
          <a:ln w="9525" cap="flat" cmpd="sng" algn="ctr">
            <a:solidFill>
              <a:srgbClr val="000000"/>
            </a:solidFill>
            <a:prstDash val="solid"/>
            <a:round/>
            <a:headEnd type="none" w="med" len="med"/>
            <a:tailEnd type="none" w="med" len="med"/>
          </a:ln>
          <a:effectLst/>
        </p:spPr>
      </p:cxnSp>
      <p:cxnSp>
        <p:nvCxnSpPr>
          <p:cNvPr id="41" name="Straight Connector 40"/>
          <p:cNvCxnSpPr>
            <a:stCxn id="39" idx="6"/>
            <a:endCxn id="26" idx="7"/>
          </p:cNvCxnSpPr>
          <p:nvPr/>
        </p:nvCxnSpPr>
        <p:spPr bwMode="auto">
          <a:xfrm>
            <a:off x="8234661" y="2906296"/>
            <a:ext cx="426617" cy="889022"/>
          </a:xfrm>
          <a:prstGeom prst="line">
            <a:avLst/>
          </a:prstGeom>
          <a:solidFill>
            <a:srgbClr val="00B8FF"/>
          </a:solidFill>
          <a:ln w="9525" cap="flat" cmpd="sng" algn="ctr">
            <a:solidFill>
              <a:srgbClr val="000000"/>
            </a:solidFill>
            <a:prstDash val="solid"/>
            <a:round/>
            <a:headEnd type="none" w="med" len="med"/>
            <a:tailEnd type="none" w="med" len="med"/>
          </a:ln>
          <a:effectLst/>
        </p:spPr>
      </p:cxnSp>
    </p:spTree>
    <p:extLst>
      <p:ext uri="{BB962C8B-B14F-4D97-AF65-F5344CB8AC3E}">
        <p14:creationId xmlns:p14="http://schemas.microsoft.com/office/powerpoint/2010/main" val="11897953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552" b="3924"/>
          <a:stretch/>
        </p:blipFill>
        <p:spPr bwMode="auto">
          <a:xfrm>
            <a:off x="2086477" y="1243632"/>
            <a:ext cx="4488680" cy="543394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p:cNvSpPr>
            <a:spLocks noGrp="1"/>
          </p:cNvSpPr>
          <p:nvPr>
            <p:ph type="title"/>
          </p:nvPr>
        </p:nvSpPr>
        <p:spPr/>
        <p:txBody>
          <a:bodyPr>
            <a:normAutofit/>
          </a:bodyPr>
          <a:lstStyle/>
          <a:p>
            <a:r>
              <a:rPr lang="en-GB" sz="4000" dirty="0" smtClean="0">
                <a:latin typeface="Arial" panose="020B0604020202020204" pitchFamily="34" charset="0"/>
                <a:cs typeface="Arial" panose="020B0604020202020204" pitchFamily="34" charset="0"/>
              </a:rPr>
              <a:t>Adhesion</a:t>
            </a:r>
            <a:endParaRPr lang="en-GB" sz="4000" dirty="0">
              <a:latin typeface="Arial" panose="020B0604020202020204" pitchFamily="34" charset="0"/>
              <a:cs typeface="Arial" panose="020B0604020202020204" pitchFamily="34" charset="0"/>
            </a:endParaRPr>
          </a:p>
        </p:txBody>
      </p:sp>
      <p:sp>
        <p:nvSpPr>
          <p:cNvPr id="8" name="TextBox 7"/>
          <p:cNvSpPr txBox="1"/>
          <p:nvPr/>
        </p:nvSpPr>
        <p:spPr>
          <a:xfrm>
            <a:off x="1115616" y="1484784"/>
            <a:ext cx="869149" cy="6370975"/>
          </a:xfrm>
          <a:prstGeom prst="rect">
            <a:avLst/>
          </a:prstGeom>
          <a:noFill/>
        </p:spPr>
        <p:txBody>
          <a:bodyPr wrap="none" rtlCol="0">
            <a:spAutoFit/>
          </a:bodyPr>
          <a:lstStyle/>
          <a:p>
            <a:r>
              <a:rPr lang="en-GB" dirty="0" smtClean="0">
                <a:latin typeface="Arial" panose="020B0604020202020204" pitchFamily="34" charset="0"/>
                <a:cs typeface="Arial" panose="020B0604020202020204" pitchFamily="34" charset="0"/>
              </a:rPr>
              <a:t>CA</a:t>
            </a:r>
          </a:p>
          <a:p>
            <a:endParaRPr lang="en-GB" dirty="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CPM</a:t>
            </a:r>
          </a:p>
          <a:p>
            <a:endParaRPr lang="en-GB" dirty="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OS</a:t>
            </a:r>
          </a:p>
          <a:p>
            <a:endParaRPr lang="en-GB" dirty="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VT</a:t>
            </a:r>
          </a:p>
          <a:p>
            <a:endParaRPr lang="en-GB" dirty="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VM</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281720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408" t="-1022" b="3480"/>
          <a:stretch/>
        </p:blipFill>
        <p:spPr bwMode="auto">
          <a:xfrm>
            <a:off x="2148321" y="1317037"/>
            <a:ext cx="5015967" cy="50914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p:cNvSpPr>
            <a:spLocks noGrp="1"/>
          </p:cNvSpPr>
          <p:nvPr>
            <p:ph type="title"/>
          </p:nvPr>
        </p:nvSpPr>
        <p:spPr/>
        <p:txBody>
          <a:bodyPr>
            <a:normAutofit/>
          </a:bodyPr>
          <a:lstStyle/>
          <a:p>
            <a:r>
              <a:rPr lang="en-GB" sz="4000" dirty="0" smtClean="0">
                <a:latin typeface="Arial" panose="020B0604020202020204" pitchFamily="34" charset="0"/>
                <a:cs typeface="Arial" panose="020B0604020202020204" pitchFamily="34" charset="0"/>
              </a:rPr>
              <a:t>Proliferation, differentiation, death</a:t>
            </a:r>
            <a:endParaRPr lang="en-GB" sz="4000" dirty="0">
              <a:latin typeface="Arial" panose="020B0604020202020204" pitchFamily="34" charset="0"/>
              <a:cs typeface="Arial" panose="020B0604020202020204" pitchFamily="34" charset="0"/>
            </a:endParaRPr>
          </a:p>
        </p:txBody>
      </p:sp>
      <p:sp>
        <p:nvSpPr>
          <p:cNvPr id="9" name="TextBox 8"/>
          <p:cNvSpPr txBox="1"/>
          <p:nvPr/>
        </p:nvSpPr>
        <p:spPr>
          <a:xfrm>
            <a:off x="971599" y="1422068"/>
            <a:ext cx="869149" cy="4893647"/>
          </a:xfrm>
          <a:prstGeom prst="rect">
            <a:avLst/>
          </a:prstGeom>
          <a:noFill/>
        </p:spPr>
        <p:txBody>
          <a:bodyPr wrap="none" rtlCol="0">
            <a:spAutoFit/>
          </a:bodyPr>
          <a:lstStyle/>
          <a:p>
            <a:r>
              <a:rPr lang="en-GB" dirty="0" smtClean="0">
                <a:latin typeface="Arial" panose="020B0604020202020204" pitchFamily="34" charset="0"/>
                <a:cs typeface="Arial" panose="020B0604020202020204" pitchFamily="34" charset="0"/>
              </a:rPr>
              <a:t>CA</a:t>
            </a: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CPM</a:t>
            </a:r>
          </a:p>
          <a:p>
            <a:endParaRPr lang="en-GB" dirty="0" smtClean="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OS</a:t>
            </a:r>
          </a:p>
          <a:p>
            <a:endParaRPr lang="en-GB" dirty="0" smtClean="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VT</a:t>
            </a:r>
          </a:p>
          <a:p>
            <a:endParaRPr lang="en-GB" dirty="0" smtClean="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VM</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775642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83968" y="6519446"/>
            <a:ext cx="4860032" cy="338554"/>
          </a:xfrm>
          <a:prstGeom prst="rect">
            <a:avLst/>
          </a:prstGeom>
          <a:noFill/>
        </p:spPr>
        <p:txBody>
          <a:bodyPr wrap="square" rtlCol="0">
            <a:spAutoFit/>
          </a:bodyPr>
          <a:lstStyle/>
          <a:p>
            <a:pPr algn="r"/>
            <a:r>
              <a:rPr lang="en-GB" sz="1600" dirty="0" smtClean="0">
                <a:latin typeface="Arial" panose="020B0604020202020204" pitchFamily="34" charset="0"/>
                <a:cs typeface="Arial" panose="020B0604020202020204" pitchFamily="34" charset="0"/>
              </a:rPr>
              <a:t>Osborne et al, PLOS </a:t>
            </a:r>
            <a:r>
              <a:rPr lang="en-GB" sz="1600" dirty="0" err="1" smtClean="0">
                <a:latin typeface="Arial" panose="020B0604020202020204" pitchFamily="34" charset="0"/>
                <a:cs typeface="Arial" panose="020B0604020202020204" pitchFamily="34" charset="0"/>
              </a:rPr>
              <a:t>Comput</a:t>
            </a:r>
            <a:r>
              <a:rPr lang="en-GB" sz="1600" dirty="0" smtClean="0">
                <a:latin typeface="Arial" panose="020B0604020202020204" pitchFamily="34" charset="0"/>
                <a:cs typeface="Arial" panose="020B0604020202020204" pitchFamily="34" charset="0"/>
              </a:rPr>
              <a:t> </a:t>
            </a:r>
            <a:r>
              <a:rPr lang="en-GB" sz="1600" dirty="0" err="1" smtClean="0">
                <a:latin typeface="Arial" panose="020B0604020202020204" pitchFamily="34" charset="0"/>
                <a:cs typeface="Arial" panose="020B0604020202020204" pitchFamily="34" charset="0"/>
              </a:rPr>
              <a:t>Biol</a:t>
            </a:r>
            <a:r>
              <a:rPr lang="en-GB" sz="1600" dirty="0" smtClean="0">
                <a:latin typeface="Arial" panose="020B0604020202020204" pitchFamily="34" charset="0"/>
                <a:cs typeface="Arial" panose="020B0604020202020204" pitchFamily="34" charset="0"/>
              </a:rPr>
              <a:t> (2017)</a:t>
            </a:r>
            <a:endParaRPr lang="en-GB" sz="1600" dirty="0">
              <a:latin typeface="Arial" panose="020B0604020202020204" pitchFamily="34" charset="0"/>
              <a:cs typeface="Arial" panose="020B0604020202020204" pitchFamily="34" charset="0"/>
            </a:endParaRPr>
          </a:p>
        </p:txBody>
      </p:sp>
      <p:sp>
        <p:nvSpPr>
          <p:cNvPr id="8" name="Title 7"/>
          <p:cNvSpPr>
            <a:spLocks noGrp="1"/>
          </p:cNvSpPr>
          <p:nvPr>
            <p:ph type="title"/>
          </p:nvPr>
        </p:nvSpPr>
        <p:spPr/>
        <p:txBody>
          <a:bodyPr/>
          <a:lstStyle/>
          <a:p>
            <a:r>
              <a:rPr lang="en-GB" dirty="0" smtClean="0"/>
              <a:t>Conclusions</a:t>
            </a:r>
            <a:endParaRPr lang="en-GB" dirty="0"/>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3445534858"/>
              </p:ext>
            </p:extLst>
          </p:nvPr>
        </p:nvGraphicFramePr>
        <p:xfrm>
          <a:off x="395536" y="1524000"/>
          <a:ext cx="8229600" cy="3200400"/>
        </p:xfrm>
        <a:graphic>
          <a:graphicData uri="http://schemas.openxmlformats.org/drawingml/2006/table">
            <a:tbl>
              <a:tblPr firstRow="1" bandRow="1">
                <a:tableStyleId>{5940675A-B579-460E-94D1-54222C63F5DA}</a:tableStyleId>
              </a:tblPr>
              <a:tblGrid>
                <a:gridCol w="1371600"/>
                <a:gridCol w="1371600"/>
                <a:gridCol w="1371600"/>
                <a:gridCol w="1371600"/>
                <a:gridCol w="1371600"/>
                <a:gridCol w="1371600"/>
              </a:tblGrid>
              <a:tr h="370840">
                <a:tc>
                  <a:txBody>
                    <a:bodyPr/>
                    <a:lstStyle/>
                    <a:p>
                      <a:endParaRPr lang="en-GB" dirty="0"/>
                    </a:p>
                  </a:txBody>
                  <a:tcPr/>
                </a:tc>
                <a:tc>
                  <a:txBody>
                    <a:bodyPr/>
                    <a:lstStyle/>
                    <a:p>
                      <a:r>
                        <a:rPr lang="en-GB" dirty="0" smtClean="0"/>
                        <a:t>Cellular</a:t>
                      </a:r>
                      <a:r>
                        <a:rPr lang="en-GB" baseline="0" dirty="0" smtClean="0"/>
                        <a:t> automaton</a:t>
                      </a:r>
                      <a:endParaRPr lang="en-GB" dirty="0"/>
                    </a:p>
                  </a:txBody>
                  <a:tcPr/>
                </a:tc>
                <a:tc>
                  <a:txBody>
                    <a:bodyPr/>
                    <a:lstStyle/>
                    <a:p>
                      <a:r>
                        <a:rPr lang="en-GB" dirty="0" smtClean="0"/>
                        <a:t>Cellular Potts model</a:t>
                      </a:r>
                      <a:endParaRPr lang="en-GB" dirty="0"/>
                    </a:p>
                  </a:txBody>
                  <a:tcPr/>
                </a:tc>
                <a:tc>
                  <a:txBody>
                    <a:bodyPr/>
                    <a:lstStyle/>
                    <a:p>
                      <a:r>
                        <a:rPr lang="en-GB" dirty="0" smtClean="0"/>
                        <a:t>Overlapping spheres</a:t>
                      </a:r>
                      <a:endParaRPr lang="en-GB" dirty="0"/>
                    </a:p>
                  </a:txBody>
                  <a:tcPr/>
                </a:tc>
                <a:tc>
                  <a:txBody>
                    <a:bodyPr/>
                    <a:lstStyle/>
                    <a:p>
                      <a:r>
                        <a:rPr lang="en-GB" dirty="0" err="1" smtClean="0"/>
                        <a:t>Voronoi</a:t>
                      </a:r>
                      <a:r>
                        <a:rPr lang="en-GB" dirty="0" smtClean="0"/>
                        <a:t> tessellation</a:t>
                      </a:r>
                      <a:endParaRPr lang="en-GB" dirty="0"/>
                    </a:p>
                  </a:txBody>
                  <a:tcPr/>
                </a:tc>
                <a:tc>
                  <a:txBody>
                    <a:bodyPr/>
                    <a:lstStyle/>
                    <a:p>
                      <a:r>
                        <a:rPr lang="en-GB" dirty="0" smtClean="0"/>
                        <a:t>Vertex model</a:t>
                      </a:r>
                      <a:endParaRPr lang="en-GB" dirty="0"/>
                    </a:p>
                  </a:txBody>
                  <a:tcPr/>
                </a:tc>
              </a:tr>
              <a:tr h="370840">
                <a:tc>
                  <a:txBody>
                    <a:bodyPr/>
                    <a:lstStyle/>
                    <a:p>
                      <a:r>
                        <a:rPr lang="en-GB" dirty="0" smtClean="0"/>
                        <a:t>Adhesion</a:t>
                      </a:r>
                    </a:p>
                  </a:txBody>
                  <a:tcPr/>
                </a:tc>
                <a:tc>
                  <a:txBody>
                    <a:bodyPr/>
                    <a:lstStyle/>
                    <a:p>
                      <a:endParaRPr lang="en-GB" dirty="0"/>
                    </a:p>
                  </a:txBody>
                  <a:tcPr>
                    <a:solidFill>
                      <a:srgbClr val="FFFF00"/>
                    </a:solidFill>
                  </a:tcPr>
                </a:tc>
                <a:tc>
                  <a:txBody>
                    <a:bodyPr/>
                    <a:lstStyle/>
                    <a:p>
                      <a:r>
                        <a:rPr lang="en-GB" dirty="0" smtClean="0"/>
                        <a:t>‘Model’ problem</a:t>
                      </a:r>
                      <a:endParaRPr lang="en-GB" dirty="0"/>
                    </a:p>
                  </a:txBody>
                  <a:tcPr>
                    <a:solidFill>
                      <a:srgbClr val="00B050"/>
                    </a:solidFill>
                  </a:tcPr>
                </a:tc>
                <a:tc>
                  <a:txBody>
                    <a:bodyPr/>
                    <a:lstStyle/>
                    <a:p>
                      <a:r>
                        <a:rPr lang="en-GB" dirty="0" smtClean="0">
                          <a:solidFill>
                            <a:schemeClr val="bg1"/>
                          </a:solidFill>
                        </a:rPr>
                        <a:t>No engulfment</a:t>
                      </a:r>
                      <a:endParaRPr lang="en-GB" dirty="0">
                        <a:solidFill>
                          <a:schemeClr val="bg1"/>
                        </a:solidFill>
                      </a:endParaRPr>
                    </a:p>
                  </a:txBody>
                  <a:tcPr>
                    <a:solidFill>
                      <a:srgbClr val="FF0000"/>
                    </a:solidFill>
                  </a:tcPr>
                </a:tc>
                <a:tc>
                  <a:txBody>
                    <a:bodyPr/>
                    <a:lstStyle/>
                    <a:p>
                      <a:r>
                        <a:rPr lang="en-GB" dirty="0" smtClean="0">
                          <a:solidFill>
                            <a:schemeClr val="bg1"/>
                          </a:solidFill>
                        </a:rPr>
                        <a:t>No engulfment</a:t>
                      </a:r>
                      <a:endParaRPr lang="en-GB" dirty="0">
                        <a:solidFill>
                          <a:schemeClr val="bg1"/>
                        </a:solidFill>
                      </a:endParaRPr>
                    </a:p>
                  </a:txBody>
                  <a:tcPr>
                    <a:solidFill>
                      <a:srgbClr val="FF0000"/>
                    </a:solidFill>
                  </a:tcPr>
                </a:tc>
                <a:tc>
                  <a:txBody>
                    <a:bodyPr/>
                    <a:lstStyle/>
                    <a:p>
                      <a:r>
                        <a:rPr lang="en-GB" dirty="0" smtClean="0"/>
                        <a:t>‘Model’ problem</a:t>
                      </a:r>
                      <a:endParaRPr lang="en-GB" dirty="0"/>
                    </a:p>
                  </a:txBody>
                  <a:tcPr>
                    <a:solidFill>
                      <a:srgbClr val="00B050"/>
                    </a:solidFill>
                  </a:tcPr>
                </a:tc>
              </a:tr>
              <a:tr h="370840">
                <a:tc>
                  <a:txBody>
                    <a:bodyPr/>
                    <a:lstStyle/>
                    <a:p>
                      <a:r>
                        <a:rPr lang="en-GB" dirty="0" smtClean="0"/>
                        <a:t>Proliferation</a:t>
                      </a:r>
                      <a:endParaRPr lang="en-GB" dirty="0"/>
                    </a:p>
                  </a:txBody>
                  <a:tcPr/>
                </a:tc>
                <a:tc>
                  <a:txBody>
                    <a:bodyPr/>
                    <a:lstStyle/>
                    <a:p>
                      <a:r>
                        <a:rPr lang="en-GB" dirty="0" smtClean="0">
                          <a:solidFill>
                            <a:schemeClr val="bg1"/>
                          </a:solidFill>
                        </a:rPr>
                        <a:t>No cell compression</a:t>
                      </a:r>
                      <a:endParaRPr lang="en-GB" dirty="0">
                        <a:solidFill>
                          <a:schemeClr val="bg1"/>
                        </a:solidFill>
                      </a:endParaRPr>
                    </a:p>
                  </a:txBody>
                  <a:tcPr>
                    <a:solidFill>
                      <a:srgbClr val="FF0000"/>
                    </a:solidFill>
                  </a:tcPr>
                </a:tc>
                <a:tc>
                  <a:txBody>
                    <a:bodyPr/>
                    <a:lstStyle/>
                    <a:p>
                      <a:endParaRPr lang="en-GB" dirty="0"/>
                    </a:p>
                  </a:txBody>
                  <a:tcPr>
                    <a:solidFill>
                      <a:srgbClr val="FFFF00"/>
                    </a:solidFill>
                  </a:tcPr>
                </a:tc>
                <a:tc>
                  <a:txBody>
                    <a:bodyPr/>
                    <a:lstStyle/>
                    <a:p>
                      <a:endParaRPr lang="en-GB" dirty="0"/>
                    </a:p>
                  </a:txBody>
                  <a:tcPr>
                    <a:solidFill>
                      <a:srgbClr val="00B050"/>
                    </a:solidFill>
                  </a:tcPr>
                </a:tc>
                <a:tc>
                  <a:txBody>
                    <a:bodyPr/>
                    <a:lstStyle/>
                    <a:p>
                      <a:endParaRPr lang="en-GB" dirty="0"/>
                    </a:p>
                  </a:txBody>
                  <a:tcPr>
                    <a:solidFill>
                      <a:srgbClr val="00B050"/>
                    </a:solidFill>
                  </a:tcPr>
                </a:tc>
                <a:tc>
                  <a:txBody>
                    <a:bodyPr/>
                    <a:lstStyle/>
                    <a:p>
                      <a:endParaRPr lang="en-GB" dirty="0"/>
                    </a:p>
                  </a:txBody>
                  <a:tcPr>
                    <a:solidFill>
                      <a:srgbClr val="FFFF00"/>
                    </a:solidFill>
                  </a:tcPr>
                </a:tc>
              </a:tr>
              <a:tr h="370840">
                <a:tc>
                  <a:txBody>
                    <a:bodyPr/>
                    <a:lstStyle/>
                    <a:p>
                      <a:r>
                        <a:rPr lang="en-GB" dirty="0" smtClean="0"/>
                        <a:t>Short-range signalling</a:t>
                      </a:r>
                      <a:endParaRPr lang="en-GB" dirty="0"/>
                    </a:p>
                  </a:txBody>
                  <a:tcPr/>
                </a:tc>
                <a:tc>
                  <a:txBody>
                    <a:bodyPr/>
                    <a:lstStyle/>
                    <a:p>
                      <a:r>
                        <a:rPr lang="en-GB" dirty="0" smtClean="0">
                          <a:solidFill>
                            <a:schemeClr val="bg1"/>
                          </a:solidFill>
                        </a:rPr>
                        <a:t>Lattice </a:t>
                      </a:r>
                      <a:r>
                        <a:rPr lang="en-GB" dirty="0" err="1" smtClean="0">
                          <a:solidFill>
                            <a:schemeClr val="bg1"/>
                          </a:solidFill>
                        </a:rPr>
                        <a:t>artifacts</a:t>
                      </a:r>
                      <a:endParaRPr lang="en-GB" dirty="0">
                        <a:solidFill>
                          <a:schemeClr val="bg1"/>
                        </a:solidFill>
                      </a:endParaRPr>
                    </a:p>
                  </a:txBody>
                  <a:tcPr>
                    <a:solidFill>
                      <a:srgbClr val="FF0000"/>
                    </a:solidFill>
                  </a:tcPr>
                </a:tc>
                <a:tc>
                  <a:txBody>
                    <a:bodyPr/>
                    <a:lstStyle/>
                    <a:p>
                      <a:r>
                        <a:rPr lang="en-GB" dirty="0" smtClean="0">
                          <a:solidFill>
                            <a:schemeClr val="bg1"/>
                          </a:solidFill>
                        </a:rPr>
                        <a:t>Lattice</a:t>
                      </a:r>
                      <a:r>
                        <a:rPr lang="en-GB" baseline="0" dirty="0" smtClean="0">
                          <a:solidFill>
                            <a:schemeClr val="bg1"/>
                          </a:solidFill>
                        </a:rPr>
                        <a:t> </a:t>
                      </a:r>
                      <a:r>
                        <a:rPr lang="en-GB" baseline="0" dirty="0" err="1" smtClean="0">
                          <a:solidFill>
                            <a:schemeClr val="bg1"/>
                          </a:solidFill>
                        </a:rPr>
                        <a:t>artifacts</a:t>
                      </a:r>
                      <a:endParaRPr lang="en-GB" dirty="0">
                        <a:solidFill>
                          <a:schemeClr val="bg1"/>
                        </a:solidFill>
                      </a:endParaRPr>
                    </a:p>
                  </a:txBody>
                  <a:tcPr>
                    <a:solidFill>
                      <a:srgbClr val="FF0000"/>
                    </a:solidFill>
                  </a:tcPr>
                </a:tc>
                <a:tc>
                  <a:txBody>
                    <a:bodyPr/>
                    <a:lstStyle/>
                    <a:p>
                      <a:r>
                        <a:rPr lang="en-GB" dirty="0" smtClean="0"/>
                        <a:t>Copes</a:t>
                      </a:r>
                      <a:r>
                        <a:rPr lang="en-GB" baseline="0" dirty="0" smtClean="0"/>
                        <a:t> with compression</a:t>
                      </a:r>
                      <a:endParaRPr lang="en-GB" dirty="0"/>
                    </a:p>
                  </a:txBody>
                  <a:tcPr>
                    <a:solidFill>
                      <a:srgbClr val="00B050"/>
                    </a:solidFill>
                  </a:tcPr>
                </a:tc>
                <a:tc>
                  <a:txBody>
                    <a:bodyPr/>
                    <a:lstStyle/>
                    <a:p>
                      <a:endParaRPr lang="en-GB" dirty="0"/>
                    </a:p>
                  </a:txBody>
                  <a:tcPr>
                    <a:solidFill>
                      <a:srgbClr val="00B050"/>
                    </a:solidFill>
                  </a:tcPr>
                </a:tc>
                <a:tc>
                  <a:txBody>
                    <a:bodyPr/>
                    <a:lstStyle/>
                    <a:p>
                      <a:endParaRPr lang="en-GB" dirty="0"/>
                    </a:p>
                  </a:txBody>
                  <a:tcPr>
                    <a:solidFill>
                      <a:srgbClr val="FFFF00"/>
                    </a:solidFill>
                  </a:tcPr>
                </a:tc>
              </a:tr>
              <a:tr h="370840">
                <a:tc>
                  <a:txBody>
                    <a:bodyPr/>
                    <a:lstStyle/>
                    <a:p>
                      <a:r>
                        <a:rPr lang="en-GB" dirty="0" smtClean="0"/>
                        <a:t>Long-range signalling</a:t>
                      </a:r>
                      <a:endParaRPr lang="en-GB"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solidFill>
                            <a:schemeClr val="bg1"/>
                          </a:solidFill>
                        </a:rPr>
                        <a:t>Lattice </a:t>
                      </a:r>
                      <a:r>
                        <a:rPr lang="en-GB" dirty="0" err="1" smtClean="0">
                          <a:solidFill>
                            <a:schemeClr val="bg1"/>
                          </a:solidFill>
                        </a:rPr>
                        <a:t>artifacts</a:t>
                      </a:r>
                      <a:endParaRPr lang="en-GB" dirty="0" smtClean="0">
                        <a:solidFill>
                          <a:schemeClr val="bg1"/>
                        </a:solidFill>
                      </a:endParaRPr>
                    </a:p>
                  </a:txBody>
                  <a:tcPr>
                    <a:solidFill>
                      <a:srgbClr val="FF0000"/>
                    </a:solidFill>
                  </a:tcPr>
                </a:tc>
                <a:tc>
                  <a:txBody>
                    <a:bodyPr/>
                    <a:lstStyle/>
                    <a:p>
                      <a:endParaRPr lang="en-GB" dirty="0"/>
                    </a:p>
                  </a:txBody>
                  <a:tcPr>
                    <a:solidFill>
                      <a:srgbClr val="FFFF00"/>
                    </a:solidFill>
                  </a:tcPr>
                </a:tc>
                <a:tc>
                  <a:txBody>
                    <a:bodyPr/>
                    <a:lstStyle/>
                    <a:p>
                      <a:endParaRPr lang="en-GB" dirty="0"/>
                    </a:p>
                  </a:txBody>
                  <a:tcPr>
                    <a:solidFill>
                      <a:srgbClr val="FFFF00"/>
                    </a:solidFill>
                  </a:tcPr>
                </a:tc>
                <a:tc>
                  <a:txBody>
                    <a:bodyPr/>
                    <a:lstStyle/>
                    <a:p>
                      <a:r>
                        <a:rPr lang="en-GB" dirty="0" smtClean="0"/>
                        <a:t>Ready-made</a:t>
                      </a:r>
                      <a:r>
                        <a:rPr lang="en-GB" baseline="0" dirty="0" smtClean="0"/>
                        <a:t> for FEM</a:t>
                      </a:r>
                      <a:endParaRPr lang="en-GB" dirty="0"/>
                    </a:p>
                  </a:txBody>
                  <a:tcPr>
                    <a:solidFill>
                      <a:srgbClr val="00B050"/>
                    </a:solidFill>
                  </a:tcPr>
                </a:tc>
                <a:tc>
                  <a:txBody>
                    <a:bodyPr/>
                    <a:lstStyle/>
                    <a:p>
                      <a:endParaRPr lang="en-GB" dirty="0"/>
                    </a:p>
                  </a:txBody>
                  <a:tcPr>
                    <a:solidFill>
                      <a:srgbClr val="00B050"/>
                    </a:solidFill>
                  </a:tcPr>
                </a:tc>
              </a:tr>
            </a:tbl>
          </a:graphicData>
        </a:graphic>
      </p:graphicFrame>
      <p:sp>
        <p:nvSpPr>
          <p:cNvPr id="6" name="Rectangle 5"/>
          <p:cNvSpPr/>
          <p:nvPr/>
        </p:nvSpPr>
        <p:spPr>
          <a:xfrm>
            <a:off x="1007604" y="5001706"/>
            <a:ext cx="7128792" cy="463986"/>
          </a:xfrm>
          <a:prstGeom prst="rect">
            <a:avLst/>
          </a:prstGeom>
          <a:gradFill flip="none" rotWithShape="1">
            <a:gsLst>
              <a:gs pos="0">
                <a:srgbClr val="00B050"/>
              </a:gs>
              <a:gs pos="50000">
                <a:srgbClr val="FFFF00"/>
              </a:gs>
              <a:gs pos="100000">
                <a:srgbClr val="FF0000"/>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7" name="TextBox 6"/>
          <p:cNvSpPr txBox="1"/>
          <p:nvPr/>
        </p:nvSpPr>
        <p:spPr>
          <a:xfrm>
            <a:off x="347350" y="5505762"/>
            <a:ext cx="8450006" cy="400110"/>
          </a:xfrm>
          <a:prstGeom prst="rect">
            <a:avLst/>
          </a:prstGeom>
          <a:noFill/>
        </p:spPr>
        <p:txBody>
          <a:bodyPr wrap="none" rtlCol="0">
            <a:spAutoFit/>
          </a:bodyPr>
          <a:lstStyle/>
          <a:p>
            <a:r>
              <a:rPr lang="en-GB" sz="2000" dirty="0" smtClean="0">
                <a:latin typeface="Arial" panose="020B0604020202020204" pitchFamily="34" charset="0"/>
                <a:cs typeface="Arial" panose="020B0604020202020204" pitchFamily="34" charset="0"/>
              </a:rPr>
              <a:t>Highly appropriate                      </a:t>
            </a:r>
            <a:r>
              <a:rPr lang="en-GB" sz="2000" dirty="0" err="1" smtClean="0">
                <a:latin typeface="Arial" panose="020B0604020202020204" pitchFamily="34" charset="0"/>
                <a:cs typeface="Arial" panose="020B0604020202020204" pitchFamily="34" charset="0"/>
              </a:rPr>
              <a:t>Appropriate</a:t>
            </a:r>
            <a:r>
              <a:rPr lang="en-GB" sz="2000" dirty="0" smtClean="0">
                <a:latin typeface="Arial" panose="020B0604020202020204" pitchFamily="34" charset="0"/>
                <a:cs typeface="Arial" panose="020B0604020202020204" pitchFamily="34" charset="0"/>
              </a:rPr>
              <a:t>                  Less appropriate </a:t>
            </a:r>
            <a:endParaRPr lang="en-GB"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43317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917" b="3000"/>
          <a:stretch/>
        </p:blipFill>
        <p:spPr bwMode="auto">
          <a:xfrm>
            <a:off x="1438264" y="188640"/>
            <a:ext cx="6267473" cy="6039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5796136" y="6381328"/>
            <a:ext cx="3278462" cy="400110"/>
          </a:xfrm>
          <a:prstGeom prst="rect">
            <a:avLst/>
          </a:prstGeom>
        </p:spPr>
        <p:txBody>
          <a:bodyPr wrap="none">
            <a:spAutoFit/>
          </a:bodyPr>
          <a:lstStyle/>
          <a:p>
            <a:r>
              <a:rPr lang="en-GB" sz="2000" dirty="0" smtClean="0">
                <a:solidFill>
                  <a:prstClr val="black"/>
                </a:solidFill>
                <a:latin typeface="Arial" panose="020B0604020202020204" pitchFamily="34" charset="0"/>
                <a:cs typeface="Arial" panose="020B0604020202020204" pitchFamily="34" charset="0"/>
              </a:rPr>
              <a:t>doi:10.1083/jcb.200303202</a:t>
            </a:r>
            <a:endParaRPr lang="en-GB" sz="20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597113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GB" dirty="0" smtClean="0">
                <a:latin typeface="Arial" panose="020B0604020202020204" pitchFamily="34" charset="0"/>
                <a:cs typeface="Arial" panose="020B0604020202020204" pitchFamily="34" charset="0"/>
              </a:rPr>
              <a:t>Acknowledgements</a:t>
            </a:r>
            <a:endParaRPr lang="en-GB"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pPr marL="0" indent="0">
              <a:buNone/>
            </a:pPr>
            <a:r>
              <a:rPr lang="en-GB" sz="2400" dirty="0" err="1" smtClean="0">
                <a:latin typeface="Arial" panose="020B0604020202020204" pitchFamily="34" charset="0"/>
                <a:cs typeface="Arial" panose="020B0604020202020204" pitchFamily="34" charset="0"/>
              </a:rPr>
              <a:t>Andew</a:t>
            </a:r>
            <a:r>
              <a:rPr lang="en-GB" sz="2400" dirty="0" smtClean="0">
                <a:latin typeface="Arial" panose="020B0604020202020204" pitchFamily="34" charset="0"/>
                <a:cs typeface="Arial" panose="020B0604020202020204" pitchFamily="34" charset="0"/>
              </a:rPr>
              <a:t> </a:t>
            </a:r>
            <a:r>
              <a:rPr lang="en-GB" sz="2400" dirty="0" err="1" smtClean="0">
                <a:latin typeface="Arial" panose="020B0604020202020204" pitchFamily="34" charset="0"/>
                <a:cs typeface="Arial" panose="020B0604020202020204" pitchFamily="34" charset="0"/>
              </a:rPr>
              <a:t>Dhawan</a:t>
            </a:r>
            <a:r>
              <a:rPr lang="en-GB" sz="2400" dirty="0" smtClean="0">
                <a:latin typeface="Arial" panose="020B0604020202020204" pitchFamily="34" charset="0"/>
                <a:cs typeface="Arial" panose="020B0604020202020204" pitchFamily="34" charset="0"/>
              </a:rPr>
              <a:t> (Oxford)</a:t>
            </a:r>
          </a:p>
          <a:p>
            <a:pPr marL="0" indent="0">
              <a:buNone/>
            </a:pPr>
            <a:r>
              <a:rPr lang="en-GB" sz="2400" dirty="0" smtClean="0">
                <a:latin typeface="Arial" panose="020B0604020202020204" pitchFamily="34" charset="0"/>
                <a:cs typeface="Arial" panose="020B0604020202020204" pitchFamily="34" charset="0"/>
              </a:rPr>
              <a:t>Trevor Graham (</a:t>
            </a:r>
            <a:r>
              <a:rPr lang="en-GB" sz="2400" dirty="0" err="1" smtClean="0">
                <a:latin typeface="Arial" panose="020B0604020202020204" pitchFamily="34" charset="0"/>
                <a:cs typeface="Arial" panose="020B0604020202020204" pitchFamily="34" charset="0"/>
              </a:rPr>
              <a:t>Barts</a:t>
            </a:r>
            <a:r>
              <a:rPr lang="en-GB" sz="2400" dirty="0" smtClean="0">
                <a:latin typeface="Arial" panose="020B0604020202020204" pitchFamily="34" charset="0"/>
                <a:cs typeface="Arial" panose="020B0604020202020204" pitchFamily="34" charset="0"/>
              </a:rPr>
              <a:t> Cancer Institute)</a:t>
            </a:r>
          </a:p>
          <a:p>
            <a:pPr marL="0" indent="0">
              <a:buNone/>
            </a:pPr>
            <a:endParaRPr lang="en-GB" sz="2400" dirty="0">
              <a:latin typeface="Arial" panose="020B0604020202020204" pitchFamily="34" charset="0"/>
              <a:cs typeface="Arial" panose="020B0604020202020204" pitchFamily="34" charset="0"/>
            </a:endParaRPr>
          </a:p>
          <a:p>
            <a:pPr marL="0" indent="0">
              <a:buNone/>
            </a:pPr>
            <a:r>
              <a:rPr lang="en-GB" sz="2400" dirty="0" smtClean="0">
                <a:latin typeface="Arial" panose="020B0604020202020204" pitchFamily="34" charset="0"/>
                <a:cs typeface="Arial" panose="020B0604020202020204" pitchFamily="34" charset="0"/>
              </a:rPr>
              <a:t>Jacob Scott (Cleveland Clinic)</a:t>
            </a:r>
          </a:p>
          <a:p>
            <a:pPr marL="0" indent="0">
              <a:buNone/>
            </a:pPr>
            <a:r>
              <a:rPr lang="en-GB" sz="2400" dirty="0" smtClean="0">
                <a:latin typeface="Arial" panose="020B0604020202020204" pitchFamily="34" charset="0"/>
                <a:cs typeface="Arial" panose="020B0604020202020204" pitchFamily="34" charset="0"/>
              </a:rPr>
              <a:t>Philip Maini (Oxford)</a:t>
            </a:r>
          </a:p>
          <a:p>
            <a:pPr marL="0" indent="0">
              <a:buNone/>
            </a:pPr>
            <a:r>
              <a:rPr lang="en-GB" sz="2400" dirty="0" smtClean="0">
                <a:latin typeface="Arial" panose="020B0604020202020204" pitchFamily="34" charset="0"/>
                <a:cs typeface="Arial" panose="020B0604020202020204" pitchFamily="34" charset="0"/>
              </a:rPr>
              <a:t>Sandy Anderson (Moffitt Cancer </a:t>
            </a:r>
            <a:r>
              <a:rPr lang="en-GB" sz="2400" dirty="0" err="1" smtClean="0">
                <a:latin typeface="Arial" panose="020B0604020202020204" pitchFamily="34" charset="0"/>
                <a:cs typeface="Arial" panose="020B0604020202020204" pitchFamily="34" charset="0"/>
              </a:rPr>
              <a:t>Center</a:t>
            </a:r>
            <a:r>
              <a:rPr lang="en-GB" sz="2400" dirty="0" smtClean="0">
                <a:latin typeface="Arial" panose="020B0604020202020204" pitchFamily="34" charset="0"/>
                <a:cs typeface="Arial" panose="020B0604020202020204" pitchFamily="34" charset="0"/>
              </a:rPr>
              <a:t>)</a:t>
            </a:r>
          </a:p>
          <a:p>
            <a:pPr marL="0" indent="0">
              <a:buNone/>
            </a:pPr>
            <a:endParaRPr lang="en-GB" sz="2400" dirty="0" smtClean="0">
              <a:latin typeface="Arial" panose="020B0604020202020204" pitchFamily="34" charset="0"/>
              <a:cs typeface="Arial" panose="020B0604020202020204" pitchFamily="34" charset="0"/>
            </a:endParaRPr>
          </a:p>
          <a:p>
            <a:pPr marL="0" indent="0">
              <a:buNone/>
            </a:pPr>
            <a:r>
              <a:rPr lang="en-GB" sz="2400" dirty="0" smtClean="0">
                <a:latin typeface="Arial" panose="020B0604020202020204" pitchFamily="34" charset="0"/>
                <a:cs typeface="Arial" panose="020B0604020202020204" pitchFamily="34" charset="0"/>
              </a:rPr>
              <a:t>James Osborne (Melbourne)</a:t>
            </a:r>
          </a:p>
          <a:p>
            <a:pPr marL="0" indent="0">
              <a:buNone/>
            </a:pPr>
            <a:r>
              <a:rPr lang="en-GB" sz="2400" dirty="0" smtClean="0">
                <a:latin typeface="Arial" panose="020B0604020202020204" pitchFamily="34" charset="0"/>
                <a:cs typeface="Arial" panose="020B0604020202020204" pitchFamily="34" charset="0"/>
              </a:rPr>
              <a:t>Joe Pitt-Francis (Oxford)</a:t>
            </a:r>
            <a:endParaRPr lang="en-GB" sz="2400" dirty="0">
              <a:latin typeface="Arial" panose="020B0604020202020204" pitchFamily="34" charset="0"/>
              <a:cs typeface="Arial" panose="020B0604020202020204" pitchFamily="34" charset="0"/>
            </a:endParaRPr>
          </a:p>
          <a:p>
            <a:pPr marL="0" indent="0">
              <a:buNone/>
            </a:pPr>
            <a:r>
              <a:rPr lang="en-GB" sz="2400" dirty="0" smtClean="0">
                <a:latin typeface="Arial" panose="020B0604020202020204" pitchFamily="34" charset="0"/>
                <a:cs typeface="Arial" panose="020B0604020202020204" pitchFamily="34" charset="0"/>
              </a:rPr>
              <a:t>David </a:t>
            </a:r>
            <a:r>
              <a:rPr lang="en-GB" sz="2400" dirty="0" err="1" smtClean="0">
                <a:latin typeface="Arial" panose="020B0604020202020204" pitchFamily="34" charset="0"/>
                <a:cs typeface="Arial" panose="020B0604020202020204" pitchFamily="34" charset="0"/>
              </a:rPr>
              <a:t>Gavaghan</a:t>
            </a:r>
            <a:r>
              <a:rPr lang="en-GB" sz="2400" dirty="0" smtClean="0">
                <a:latin typeface="Arial" panose="020B0604020202020204" pitchFamily="34" charset="0"/>
                <a:cs typeface="Arial" panose="020B0604020202020204" pitchFamily="34" charset="0"/>
              </a:rPr>
              <a:t> (Oxford)</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990362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Rounded Rectangle 1"/>
          <p:cNvSpPr/>
          <p:nvPr/>
        </p:nvSpPr>
        <p:spPr bwMode="auto">
          <a:xfrm>
            <a:off x="656912" y="2618910"/>
            <a:ext cx="7830177" cy="1620180"/>
          </a:xfrm>
          <a:prstGeom prst="roundRect">
            <a:avLst/>
          </a:prstGeom>
          <a:solidFill>
            <a:schemeClr val="bg1"/>
          </a:solidFill>
          <a:ln w="9525" cap="flat" cmpd="sng" algn="ctr">
            <a:solidFill>
              <a:schemeClr val="tx1"/>
            </a:solidFill>
            <a:prstDash val="solid"/>
            <a:round/>
            <a:headEnd type="none" w="med" len="med"/>
            <a:tailEnd type="none" w="med" len="med"/>
          </a:ln>
          <a:effectLst>
            <a:softEdge rad="63500"/>
          </a:effectLst>
        </p:spPr>
        <p:txBody>
          <a:bodyPr vert="horz" wrap="square" lIns="91440" tIns="45720" rIns="91440" bIns="45720" numCol="1" rtlCol="0" anchor="ctr" anchorCtr="0" compatLnSpc="1">
            <a:prstTxWarp prst="textNoShape">
              <a:avLst/>
            </a:prstTxWarp>
          </a:bodyPr>
          <a:lstStyle/>
          <a:p>
            <a:pPr algn="ctr" eaLnBrk="0" hangingPunct="0"/>
            <a:r>
              <a:rPr lang="en-GB" altLang="en-US" sz="2800" dirty="0" smtClean="0">
                <a:latin typeface="Arial" panose="020B0604020202020204" pitchFamily="34" charset="0"/>
                <a:cs typeface="Arial" panose="020B0604020202020204" pitchFamily="34" charset="0"/>
              </a:rPr>
              <a:t>Any questions?</a:t>
            </a:r>
          </a:p>
          <a:p>
            <a:pPr algn="ctr" eaLnBrk="0" hangingPunct="0"/>
            <a:r>
              <a:rPr lang="en-GB" altLang="en-US" sz="2800" dirty="0" smtClean="0">
                <a:latin typeface="Arial" panose="020B0604020202020204" pitchFamily="34" charset="0"/>
                <a:cs typeface="Arial" panose="020B0604020202020204" pitchFamily="34" charset="0"/>
              </a:rPr>
              <a:t>Email: </a:t>
            </a:r>
            <a:r>
              <a:rPr lang="en-GB" altLang="en-US" sz="2800" dirty="0" smtClean="0">
                <a:latin typeface="Arial" panose="020B0604020202020204" pitchFamily="34" charset="0"/>
                <a:cs typeface="Arial" panose="020B0604020202020204" pitchFamily="34" charset="0"/>
                <a:hlinkClick r:id="rId3"/>
              </a:rPr>
              <a:t>a.g.fletcher@sheffield.ac.uk</a:t>
            </a:r>
            <a:endParaRPr lang="en-GB" altLang="en-US" sz="28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40164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88319" y="6341258"/>
            <a:ext cx="5048177" cy="400110"/>
          </a:xfrm>
          <a:prstGeom prst="rect">
            <a:avLst/>
          </a:prstGeom>
          <a:noFill/>
        </p:spPr>
        <p:txBody>
          <a:bodyPr wrap="none" rtlCol="0">
            <a:spAutoFit/>
          </a:bodyPr>
          <a:lstStyle/>
          <a:p>
            <a:r>
              <a:rPr lang="en-GB" sz="2000" dirty="0" smtClean="0">
                <a:solidFill>
                  <a:prstClr val="black"/>
                </a:solidFill>
                <a:latin typeface="Arial" panose="020B0604020202020204" pitchFamily="34" charset="0"/>
                <a:cs typeface="Arial" panose="020B0604020202020204" pitchFamily="34" charset="0"/>
              </a:rPr>
              <a:t>Lewis Carroll, </a:t>
            </a:r>
            <a:r>
              <a:rPr lang="en-GB" sz="2000" i="1" dirty="0">
                <a:solidFill>
                  <a:prstClr val="black"/>
                </a:solidFill>
                <a:latin typeface="Arial" panose="020B0604020202020204" pitchFamily="34" charset="0"/>
                <a:cs typeface="Arial" panose="020B0604020202020204" pitchFamily="34" charset="0"/>
              </a:rPr>
              <a:t>Sylvie and Bruno Concluded</a:t>
            </a:r>
          </a:p>
        </p:txBody>
      </p:sp>
      <p:pic>
        <p:nvPicPr>
          <p:cNvPr id="8"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48064" y="908720"/>
            <a:ext cx="7847872" cy="4770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4890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Arial" panose="020B0604020202020204" pitchFamily="34" charset="0"/>
                <a:cs typeface="Arial" panose="020B0604020202020204" pitchFamily="34" charset="0"/>
              </a:rPr>
              <a:t>Different model types</a:t>
            </a:r>
            <a:endParaRPr lang="en-GB"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r>
              <a:rPr lang="en-GB" sz="2000" dirty="0" smtClean="0">
                <a:latin typeface="Arial" panose="020B0604020202020204" pitchFamily="34" charset="0"/>
                <a:cs typeface="Arial" panose="020B0604020202020204" pitchFamily="34" charset="0"/>
              </a:rPr>
              <a:t>Verbal models</a:t>
            </a:r>
          </a:p>
          <a:p>
            <a:endParaRPr lang="en-GB" sz="2000" dirty="0" smtClean="0">
              <a:latin typeface="Arial" panose="020B0604020202020204" pitchFamily="34" charset="0"/>
              <a:cs typeface="Arial" panose="020B0604020202020204" pitchFamily="34" charset="0"/>
            </a:endParaRPr>
          </a:p>
          <a:p>
            <a:r>
              <a:rPr lang="en-GB" sz="2000" dirty="0" smtClean="0">
                <a:latin typeface="Arial" panose="020B0604020202020204" pitchFamily="34" charset="0"/>
                <a:cs typeface="Arial" panose="020B0604020202020204" pitchFamily="34" charset="0"/>
              </a:rPr>
              <a:t>Boolean models</a:t>
            </a:r>
          </a:p>
          <a:p>
            <a:pPr lvl="1"/>
            <a:r>
              <a:rPr lang="en-GB" sz="2000" dirty="0" smtClean="0">
                <a:latin typeface="Arial" panose="020B0604020202020204" pitchFamily="34" charset="0"/>
                <a:cs typeface="Arial" panose="020B0604020202020204" pitchFamily="34" charset="0"/>
              </a:rPr>
              <a:t>Focus on network wiring; ‘</a:t>
            </a:r>
            <a:r>
              <a:rPr lang="en-GB" sz="2000" dirty="0">
                <a:latin typeface="Arial" panose="020B0604020202020204" pitchFamily="34" charset="0"/>
                <a:cs typeface="Arial" panose="020B0604020202020204" pitchFamily="34" charset="0"/>
              </a:rPr>
              <a:t>o</a:t>
            </a:r>
            <a:r>
              <a:rPr lang="en-GB" sz="2000" dirty="0" smtClean="0">
                <a:latin typeface="Arial" panose="020B0604020202020204" pitchFamily="34" charset="0"/>
                <a:cs typeface="Arial" panose="020B0604020202020204" pitchFamily="34" charset="0"/>
              </a:rPr>
              <a:t>n/off’ dynamics</a:t>
            </a:r>
          </a:p>
          <a:p>
            <a:pPr lvl="1"/>
            <a:endParaRPr lang="en-GB" sz="2000" dirty="0" smtClean="0">
              <a:latin typeface="Arial" panose="020B0604020202020204" pitchFamily="34" charset="0"/>
              <a:cs typeface="Arial" panose="020B0604020202020204" pitchFamily="34" charset="0"/>
            </a:endParaRPr>
          </a:p>
          <a:p>
            <a:r>
              <a:rPr lang="en-GB" sz="2000" dirty="0" smtClean="0">
                <a:latin typeface="Arial" panose="020B0604020202020204" pitchFamily="34" charset="0"/>
                <a:cs typeface="Arial" panose="020B0604020202020204" pitchFamily="34" charset="0"/>
              </a:rPr>
              <a:t>Differential equation models</a:t>
            </a:r>
          </a:p>
          <a:p>
            <a:pPr lvl="1"/>
            <a:r>
              <a:rPr lang="en-GB" sz="2000" dirty="0" smtClean="0">
                <a:latin typeface="Arial" panose="020B0604020202020204" pitchFamily="34" charset="0"/>
                <a:cs typeface="Arial" panose="020B0604020202020204" pitchFamily="34" charset="0"/>
              </a:rPr>
              <a:t>Continuous concentrations; nonlinear dynamics</a:t>
            </a:r>
          </a:p>
          <a:p>
            <a:pPr lvl="1"/>
            <a:endParaRPr lang="en-GB" sz="2000" dirty="0" smtClean="0">
              <a:latin typeface="Arial" panose="020B0604020202020204" pitchFamily="34" charset="0"/>
              <a:cs typeface="Arial" panose="020B0604020202020204" pitchFamily="34" charset="0"/>
            </a:endParaRPr>
          </a:p>
          <a:p>
            <a:r>
              <a:rPr lang="en-GB" sz="2000" dirty="0" smtClean="0">
                <a:latin typeface="Arial" panose="020B0604020202020204" pitchFamily="34" charset="0"/>
                <a:cs typeface="Arial" panose="020B0604020202020204" pitchFamily="34" charset="0"/>
              </a:rPr>
              <a:t>Spatial models</a:t>
            </a:r>
          </a:p>
          <a:p>
            <a:pPr lvl="1"/>
            <a:r>
              <a:rPr lang="en-GB" sz="2000" dirty="0" smtClean="0">
                <a:latin typeface="Arial" panose="020B0604020202020204" pitchFamily="34" charset="0"/>
                <a:cs typeface="Arial" panose="020B0604020202020204" pitchFamily="34" charset="0"/>
              </a:rPr>
              <a:t>Protein transport; chemical gradients</a:t>
            </a:r>
          </a:p>
          <a:p>
            <a:pPr lvl="1"/>
            <a:endParaRPr lang="en-GB" sz="2000" dirty="0" smtClean="0">
              <a:latin typeface="Arial" panose="020B0604020202020204" pitchFamily="34" charset="0"/>
              <a:cs typeface="Arial" panose="020B0604020202020204" pitchFamily="34" charset="0"/>
            </a:endParaRPr>
          </a:p>
          <a:p>
            <a:r>
              <a:rPr lang="en-GB" sz="2000" dirty="0" smtClean="0">
                <a:latin typeface="Arial" panose="020B0604020202020204" pitchFamily="34" charset="0"/>
                <a:cs typeface="Arial" panose="020B0604020202020204" pitchFamily="34" charset="0"/>
              </a:rPr>
              <a:t>Multiscale models</a:t>
            </a:r>
            <a:endParaRPr lang="en-GB"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69285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latin typeface="Arial" panose="020B0604020202020204" pitchFamily="34" charset="0"/>
                <a:cs typeface="Arial" panose="020B0604020202020204" pitchFamily="34" charset="0"/>
              </a:rPr>
              <a:t>Uses of mathematical modelling</a:t>
            </a:r>
            <a:endParaRPr lang="en-GB" dirty="0">
              <a:latin typeface="Arial" panose="020B0604020202020204" pitchFamily="34" charset="0"/>
              <a:cs typeface="Arial" panose="020B0604020202020204" pitchFamily="34" charset="0"/>
            </a:endParaRPr>
          </a:p>
        </p:txBody>
      </p:sp>
      <p:sp>
        <p:nvSpPr>
          <p:cNvPr id="8" name="Text Placeholder 7"/>
          <p:cNvSpPr>
            <a:spLocks noGrp="1"/>
          </p:cNvSpPr>
          <p:nvPr>
            <p:ph type="body" idx="1"/>
          </p:nvPr>
        </p:nvSpPr>
        <p:spPr/>
        <p:txBody>
          <a:bodyPr/>
          <a:lstStyle/>
          <a:p>
            <a:r>
              <a:rPr lang="en-GB" dirty="0" smtClean="0">
                <a:latin typeface="Arial" panose="020B0604020202020204" pitchFamily="34" charset="0"/>
                <a:cs typeface="Arial" panose="020B0604020202020204" pitchFamily="34" charset="0"/>
              </a:rPr>
              <a:t>Explanatory modelling</a:t>
            </a:r>
            <a:endParaRPr lang="en-GB" dirty="0">
              <a:latin typeface="Arial" panose="020B0604020202020204" pitchFamily="34" charset="0"/>
              <a:cs typeface="Arial" panose="020B0604020202020204" pitchFamily="34" charset="0"/>
            </a:endParaRPr>
          </a:p>
        </p:txBody>
      </p:sp>
      <p:sp>
        <p:nvSpPr>
          <p:cNvPr id="9" name="Content Placeholder 8"/>
          <p:cNvSpPr>
            <a:spLocks noGrp="1"/>
          </p:cNvSpPr>
          <p:nvPr>
            <p:ph sz="half" idx="2"/>
          </p:nvPr>
        </p:nvSpPr>
        <p:spPr/>
        <p:txBody>
          <a:bodyPr>
            <a:normAutofit/>
          </a:bodyPr>
          <a:lstStyle/>
          <a:p>
            <a:endParaRPr lang="en-GB" sz="2000" dirty="0" smtClean="0">
              <a:latin typeface="Arial" panose="020B0604020202020204" pitchFamily="34" charset="0"/>
              <a:cs typeface="Arial" panose="020B0604020202020204" pitchFamily="34" charset="0"/>
            </a:endParaRPr>
          </a:p>
          <a:p>
            <a:r>
              <a:rPr lang="en-GB" sz="2000" dirty="0" smtClean="0">
                <a:latin typeface="Arial" panose="020B0604020202020204" pitchFamily="34" charset="0"/>
                <a:cs typeface="Arial" panose="020B0604020202020204" pitchFamily="34" charset="0"/>
              </a:rPr>
              <a:t>Explore </a:t>
            </a:r>
            <a:r>
              <a:rPr lang="en-GB" sz="2000" dirty="0">
                <a:latin typeface="Arial" panose="020B0604020202020204" pitchFamily="34" charset="0"/>
                <a:cs typeface="Arial" panose="020B0604020202020204" pitchFamily="34" charset="0"/>
              </a:rPr>
              <a:t>theory, generate hypotheses</a:t>
            </a:r>
          </a:p>
          <a:p>
            <a:r>
              <a:rPr lang="en-GB" sz="2000" dirty="0" smtClean="0">
                <a:latin typeface="Arial" panose="020B0604020202020204" pitchFamily="34" charset="0"/>
                <a:cs typeface="Arial" panose="020B0604020202020204" pitchFamily="34" charset="0"/>
              </a:rPr>
              <a:t>Provide </a:t>
            </a:r>
            <a:r>
              <a:rPr lang="en-GB" sz="2000" dirty="0">
                <a:latin typeface="Arial" panose="020B0604020202020204" pitchFamily="34" charset="0"/>
                <a:cs typeface="Arial" panose="020B0604020202020204" pitchFamily="34" charset="0"/>
              </a:rPr>
              <a:t>a candidate explanation for observed patterns</a:t>
            </a:r>
          </a:p>
          <a:p>
            <a:r>
              <a:rPr lang="en-GB" sz="2000" i="1" dirty="0">
                <a:latin typeface="Arial" panose="020B0604020202020204" pitchFamily="34" charset="0"/>
                <a:cs typeface="Arial" panose="020B0604020202020204" pitchFamily="34" charset="0"/>
              </a:rPr>
              <a:t>Difficult to test establish whether informative</a:t>
            </a:r>
          </a:p>
          <a:p>
            <a:endParaRPr lang="en-GB" dirty="0"/>
          </a:p>
        </p:txBody>
      </p:sp>
      <p:sp>
        <p:nvSpPr>
          <p:cNvPr id="10" name="Text Placeholder 9"/>
          <p:cNvSpPr>
            <a:spLocks noGrp="1"/>
          </p:cNvSpPr>
          <p:nvPr>
            <p:ph type="body" sz="quarter" idx="3"/>
          </p:nvPr>
        </p:nvSpPr>
        <p:spPr/>
        <p:txBody>
          <a:bodyPr/>
          <a:lstStyle/>
          <a:p>
            <a:r>
              <a:rPr lang="en-GB" dirty="0" smtClean="0">
                <a:latin typeface="Arial" panose="020B0604020202020204" pitchFamily="34" charset="0"/>
                <a:cs typeface="Arial" panose="020B0604020202020204" pitchFamily="34" charset="0"/>
              </a:rPr>
              <a:t>Predictive modelling</a:t>
            </a:r>
            <a:endParaRPr lang="en-GB" dirty="0">
              <a:latin typeface="Arial" panose="020B0604020202020204" pitchFamily="34" charset="0"/>
              <a:cs typeface="Arial" panose="020B0604020202020204" pitchFamily="34" charset="0"/>
            </a:endParaRPr>
          </a:p>
        </p:txBody>
      </p:sp>
      <p:sp>
        <p:nvSpPr>
          <p:cNvPr id="11" name="Content Placeholder 10"/>
          <p:cNvSpPr>
            <a:spLocks noGrp="1"/>
          </p:cNvSpPr>
          <p:nvPr>
            <p:ph sz="quarter" idx="4"/>
          </p:nvPr>
        </p:nvSpPr>
        <p:spPr/>
        <p:txBody>
          <a:bodyPr/>
          <a:lstStyle/>
          <a:p>
            <a:endParaRPr lang="en-GB" sz="2000" dirty="0" smtClean="0">
              <a:latin typeface="Arial" panose="020B0604020202020204" pitchFamily="34" charset="0"/>
              <a:cs typeface="Arial" panose="020B0604020202020204" pitchFamily="34" charset="0"/>
            </a:endParaRPr>
          </a:p>
          <a:p>
            <a:r>
              <a:rPr lang="en-GB" sz="2000" dirty="0" smtClean="0">
                <a:latin typeface="Arial" panose="020B0604020202020204" pitchFamily="34" charset="0"/>
                <a:cs typeface="Arial" panose="020B0604020202020204" pitchFamily="34" charset="0"/>
              </a:rPr>
              <a:t>Quantitative </a:t>
            </a:r>
            <a:r>
              <a:rPr lang="en-GB" sz="2000" dirty="0">
                <a:latin typeface="Arial" panose="020B0604020202020204" pitchFamily="34" charset="0"/>
                <a:cs typeface="Arial" panose="020B0604020202020204" pitchFamily="34" charset="0"/>
              </a:rPr>
              <a:t>calibration and validation against observations</a:t>
            </a:r>
          </a:p>
          <a:p>
            <a:r>
              <a:rPr lang="en-GB" sz="2000" dirty="0">
                <a:latin typeface="Arial" panose="020B0604020202020204" pitchFamily="34" charset="0"/>
                <a:cs typeface="Arial" panose="020B0604020202020204" pitchFamily="34" charset="0"/>
              </a:rPr>
              <a:t>Used to simulate perturbations and make predictions on outcome</a:t>
            </a:r>
          </a:p>
          <a:p>
            <a:r>
              <a:rPr lang="en-GB" sz="2000" i="1" dirty="0">
                <a:latin typeface="Arial" panose="020B0604020202020204" pitchFamily="34" charset="0"/>
                <a:cs typeface="Arial" panose="020B0604020202020204" pitchFamily="34" charset="0"/>
              </a:rPr>
              <a:t>Risk of overfitting, lack of identifiability, overuse</a:t>
            </a:r>
          </a:p>
          <a:p>
            <a:endParaRPr lang="en-GB" dirty="0"/>
          </a:p>
        </p:txBody>
      </p:sp>
    </p:spTree>
    <p:extLst>
      <p:ext uri="{BB962C8B-B14F-4D97-AF65-F5344CB8AC3E}">
        <p14:creationId xmlns:p14="http://schemas.microsoft.com/office/powerpoint/2010/main" val="25733377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24539" y="439485"/>
            <a:ext cx="2599432" cy="2595861"/>
          </a:xfrm>
          <a:prstGeom prst="rect">
            <a:avLst/>
          </a:prstGeom>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3276" y="137003"/>
            <a:ext cx="2605447" cy="3075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671956" y="3202322"/>
            <a:ext cx="3155192" cy="400110"/>
          </a:xfrm>
          <a:prstGeom prst="rect">
            <a:avLst/>
          </a:prstGeom>
        </p:spPr>
        <p:txBody>
          <a:bodyPr wrap="square">
            <a:spAutoFit/>
          </a:bodyPr>
          <a:lstStyle/>
          <a:p>
            <a:pPr algn="ctr"/>
            <a:r>
              <a:rPr lang="en-GB" sz="2000" dirty="0" smtClean="0">
                <a:latin typeface="Arial" panose="020B0604020202020204" pitchFamily="34" charset="0"/>
                <a:cs typeface="Arial" panose="020B0604020202020204" pitchFamily="34" charset="0"/>
              </a:rPr>
              <a:t>Intestinal crypt evolution</a:t>
            </a:r>
            <a:endParaRPr lang="en-GB" sz="2000" dirty="0">
              <a:latin typeface="Arial" panose="020B0604020202020204" pitchFamily="34" charset="0"/>
              <a:cs typeface="Arial" panose="020B0604020202020204" pitchFamily="34" charset="0"/>
            </a:endParaRPr>
          </a:p>
        </p:txBody>
      </p:sp>
      <p:sp>
        <p:nvSpPr>
          <p:cNvPr id="12" name="Rectangle 11"/>
          <p:cNvSpPr/>
          <p:nvPr/>
        </p:nvSpPr>
        <p:spPr>
          <a:xfrm>
            <a:off x="4303974" y="3202322"/>
            <a:ext cx="5040559" cy="400110"/>
          </a:xfrm>
          <a:prstGeom prst="rect">
            <a:avLst/>
          </a:prstGeom>
        </p:spPr>
        <p:txBody>
          <a:bodyPr wrap="square">
            <a:spAutoFit/>
          </a:bodyPr>
          <a:lstStyle/>
          <a:p>
            <a:pPr algn="ctr"/>
            <a:r>
              <a:rPr lang="en-GB" sz="2000" dirty="0" smtClean="0">
                <a:latin typeface="Arial" panose="020B0604020202020204" pitchFamily="34" charset="0"/>
                <a:cs typeface="Arial" panose="020B0604020202020204" pitchFamily="34" charset="0"/>
              </a:rPr>
              <a:t>Vascular organisation, radiation efficacy</a:t>
            </a:r>
            <a:endParaRPr lang="en-GB" sz="2000" dirty="0">
              <a:latin typeface="Arial" panose="020B0604020202020204" pitchFamily="34" charset="0"/>
              <a:cs typeface="Arial" panose="020B0604020202020204" pitchFamily="34" charset="0"/>
            </a:endParaRP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956" y="3681184"/>
            <a:ext cx="3228087" cy="26276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a:xfrm>
            <a:off x="0" y="6311660"/>
            <a:ext cx="4572000" cy="400110"/>
          </a:xfrm>
          <a:prstGeom prst="rect">
            <a:avLst/>
          </a:prstGeom>
        </p:spPr>
        <p:txBody>
          <a:bodyPr wrap="square">
            <a:spAutoFit/>
          </a:bodyPr>
          <a:lstStyle/>
          <a:p>
            <a:pPr algn="ctr"/>
            <a:r>
              <a:rPr lang="en-GB" sz="2000" dirty="0" smtClean="0">
                <a:latin typeface="Arial" panose="020B0604020202020204" pitchFamily="34" charset="0"/>
                <a:cs typeface="Arial" panose="020B0604020202020204" pitchFamily="34" charset="0"/>
              </a:rPr>
              <a:t>Cancer stem cells and </a:t>
            </a:r>
            <a:r>
              <a:rPr lang="en-GB" sz="2000" dirty="0" err="1" smtClean="0">
                <a:latin typeface="Arial" panose="020B0604020202020204" pitchFamily="34" charset="0"/>
                <a:cs typeface="Arial" panose="020B0604020202020204" pitchFamily="34" charset="0"/>
              </a:rPr>
              <a:t>clonogenicity</a:t>
            </a:r>
            <a:endParaRPr lang="en-GB" sz="2000" dirty="0">
              <a:latin typeface="Arial" panose="020B0604020202020204" pitchFamily="34" charset="0"/>
              <a:cs typeface="Arial" panose="020B0604020202020204" pitchFamily="34" charset="0"/>
            </a:endParaRPr>
          </a:p>
        </p:txBody>
      </p:sp>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49474" y="3742467"/>
            <a:ext cx="3949561" cy="2601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p:cNvSpPr/>
          <p:nvPr/>
        </p:nvSpPr>
        <p:spPr>
          <a:xfrm>
            <a:off x="5078315" y="6339980"/>
            <a:ext cx="3491880" cy="400110"/>
          </a:xfrm>
          <a:prstGeom prst="rect">
            <a:avLst/>
          </a:prstGeom>
        </p:spPr>
        <p:txBody>
          <a:bodyPr wrap="square">
            <a:spAutoFit/>
          </a:bodyPr>
          <a:lstStyle/>
          <a:p>
            <a:pPr algn="ctr"/>
            <a:r>
              <a:rPr lang="en-GB" sz="2000" dirty="0" smtClean="0">
                <a:latin typeface="Arial" panose="020B0604020202020204" pitchFamily="34" charset="0"/>
                <a:cs typeface="Arial" panose="020B0604020202020204" pitchFamily="34" charset="0"/>
              </a:rPr>
              <a:t>Haematogenous </a:t>
            </a:r>
            <a:r>
              <a:rPr lang="en-GB" sz="2000" dirty="0">
                <a:latin typeface="Arial" panose="020B0604020202020204" pitchFamily="34" charset="0"/>
                <a:cs typeface="Arial" panose="020B0604020202020204" pitchFamily="34" charset="0"/>
              </a:rPr>
              <a:t>metastasis</a:t>
            </a:r>
          </a:p>
        </p:txBody>
      </p:sp>
    </p:spTree>
    <p:extLst>
      <p:ext uri="{BB962C8B-B14F-4D97-AF65-F5344CB8AC3E}">
        <p14:creationId xmlns:p14="http://schemas.microsoft.com/office/powerpoint/2010/main" val="278298517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tuos_ppt_template_white</Template>
  <TotalTime>780</TotalTime>
  <Words>2062</Words>
  <Application>Microsoft Office PowerPoint</Application>
  <PresentationFormat>On-screen Show (4:3)</PresentationFormat>
  <Paragraphs>354</Paragraphs>
  <Slides>51</Slides>
  <Notes>16</Notes>
  <HiddenSlides>0</HiddenSlides>
  <MMClips>0</MMClips>
  <ScaleCrop>false</ScaleCrop>
  <HeadingPairs>
    <vt:vector size="4" baseType="variant">
      <vt:variant>
        <vt:lpstr>Theme</vt:lpstr>
      </vt:variant>
      <vt:variant>
        <vt:i4>2</vt:i4>
      </vt:variant>
      <vt:variant>
        <vt:lpstr>Slide Titles</vt:lpstr>
      </vt:variant>
      <vt:variant>
        <vt:i4>51</vt:i4>
      </vt:variant>
    </vt:vector>
  </HeadingPairs>
  <TitlesOfParts>
    <vt:vector size="53" baseType="lpstr">
      <vt:lpstr>Office Theme</vt:lpstr>
      <vt:lpstr>1_Office Theme</vt:lpstr>
      <vt:lpstr>PowerPoint Presentation</vt:lpstr>
      <vt:lpstr>PowerPoint Presentation</vt:lpstr>
      <vt:lpstr>Cancer as a multiscale process</vt:lpstr>
      <vt:lpstr>PowerPoint Presentation</vt:lpstr>
      <vt:lpstr>PowerPoint Presentation</vt:lpstr>
      <vt:lpstr>PowerPoint Presentation</vt:lpstr>
      <vt:lpstr>Different model types</vt:lpstr>
      <vt:lpstr>Uses of mathematical modelling</vt:lpstr>
      <vt:lpstr>PowerPoint Presentation</vt:lpstr>
      <vt:lpstr>PowerPoint Presentation</vt:lpstr>
      <vt:lpstr>Motivation</vt:lpstr>
      <vt:lpstr>Lack of prognostic biomarkers</vt:lpstr>
      <vt:lpstr>Evolutionary predictors?</vt:lpstr>
      <vt:lpstr>Heterogeneity and evolution</vt:lpstr>
      <vt:lpstr>Within-tumour heterogeneity</vt:lpstr>
      <vt:lpstr>A role for mathematical modelling</vt:lpstr>
      <vt:lpstr>A spatial model of clonal evolution</vt:lpstr>
      <vt:lpstr>Virtual biopsies and scrapings</vt:lpstr>
      <vt:lpstr>Traditional biomarkers</vt:lpstr>
      <vt:lpstr>Existing measures of heterogeneity</vt:lpstr>
      <vt:lpstr>Can we predict survival?</vt:lpstr>
      <vt:lpstr>Results</vt:lpstr>
      <vt:lpstr>“Proliferation indices”</vt:lpstr>
      <vt:lpstr>Does it work?</vt:lpstr>
      <vt:lpstr>Is it good? Theoretical maxima</vt:lpstr>
      <vt:lpstr>Is it good? Biopsies</vt:lpstr>
      <vt:lpstr>Conclusions and future work</vt:lpstr>
      <vt:lpstr>PowerPoint Presentation</vt:lpstr>
      <vt:lpstr>PowerPoint Presentation</vt:lpstr>
      <vt:lpstr>PowerPoint Presentation</vt:lpstr>
      <vt:lpstr>A spatial model of neutral evolution</vt:lpstr>
      <vt:lpstr>Mutation schema</vt:lpstr>
      <vt:lpstr>PowerPoint Presentation</vt:lpstr>
      <vt:lpstr>Colony shape data</vt:lpstr>
      <vt:lpstr>Ratio of major/minor axis in fit ellipse</vt:lpstr>
      <vt:lpstr>Colony size distributions</vt:lpstr>
      <vt:lpstr>PowerPoint Presentation</vt:lpstr>
      <vt:lpstr>PowerPoint Presentation</vt:lpstr>
      <vt:lpstr>Phylogenetic tree data</vt:lpstr>
      <vt:lpstr>PowerPoint Presentation</vt:lpstr>
      <vt:lpstr>PowerPoint Presentation</vt:lpstr>
      <vt:lpstr>PowerPoint Presentation</vt:lpstr>
      <vt:lpstr>Conclusions</vt:lpstr>
      <vt:lpstr>PowerPoint Presentation</vt:lpstr>
      <vt:lpstr>PowerPoint Presentation</vt:lpstr>
      <vt:lpstr>Comparing models</vt:lpstr>
      <vt:lpstr>Adhesion</vt:lpstr>
      <vt:lpstr>Proliferation, differentiation, death</vt:lpstr>
      <vt:lpstr>Conclusions</vt:lpstr>
      <vt:lpstr>Acknowledgements</vt:lpstr>
      <vt:lpstr>PowerPoint Presentation</vt:lpstr>
    </vt:vector>
  </TitlesOfParts>
  <Manager>Design team</Manager>
  <Company>Univeristy of Sheffield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University PowerPoint Template</dc:title>
  <dc:subject>PowerPoint template</dc:subject>
  <dc:creator>Admin</dc:creator>
  <cp:keywords>tuos, sheffield, university, powerpoint, ppt, template, i-d, 2005, white, dmc</cp:keywords>
  <dc:description>Please use this template for all your screen presentation requirements - adapting as necessary to the audience and facility in which it might be seen._x000d_
_x000d_
© 2005  The Univeristy of Sheffield</dc:description>
  <cp:lastModifiedBy>Alex Fletcher</cp:lastModifiedBy>
  <cp:revision>104</cp:revision>
  <cp:lastPrinted>2005-02-24T11:31:10Z</cp:lastPrinted>
  <dcterms:created xsi:type="dcterms:W3CDTF">2011-12-13T16:55:01Z</dcterms:created>
  <dcterms:modified xsi:type="dcterms:W3CDTF">2017-11-02T23:57:01Z</dcterms:modified>
  <cp:category>Templates, identity</cp:category>
</cp:coreProperties>
</file>